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1262" r:id="rId2"/>
    <p:sldId id="1320" r:id="rId3"/>
    <p:sldId id="1387" r:id="rId4"/>
    <p:sldId id="1384" r:id="rId5"/>
    <p:sldId id="1341" r:id="rId6"/>
    <p:sldId id="1342" r:id="rId7"/>
    <p:sldId id="1343" r:id="rId8"/>
    <p:sldId id="1391" r:id="rId9"/>
    <p:sldId id="1344" r:id="rId10"/>
    <p:sldId id="1345" r:id="rId11"/>
    <p:sldId id="1346" r:id="rId12"/>
    <p:sldId id="1347" r:id="rId13"/>
    <p:sldId id="1348" r:id="rId14"/>
    <p:sldId id="1401" r:id="rId15"/>
    <p:sldId id="1402" r:id="rId16"/>
    <p:sldId id="1403" r:id="rId17"/>
    <p:sldId id="1404" r:id="rId18"/>
    <p:sldId id="1349" r:id="rId19"/>
    <p:sldId id="1405" r:id="rId20"/>
    <p:sldId id="1363" r:id="rId21"/>
    <p:sldId id="1365" r:id="rId22"/>
  </p:sldIdLst>
  <p:sldSz cx="9144000" cy="6858000" type="screen4x3"/>
  <p:notesSz cx="9283700" cy="70358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Helvetica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Helvetica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Helvetica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Helvetica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Helvetica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Helvetica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Helvetica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Helvetica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Helvetica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16">
          <p15:clr>
            <a:srgbClr val="A4A3A4"/>
          </p15:clr>
        </p15:guide>
        <p15:guide id="2" pos="29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scaleToFitPaper="1" frameSlides="1"/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0000"/>
    <a:srgbClr val="E5FFFF"/>
    <a:srgbClr val="FDD22B"/>
    <a:srgbClr val="3251D1"/>
    <a:srgbClr val="4F6F92"/>
    <a:srgbClr val="57B0FF"/>
    <a:srgbClr val="FFFF00"/>
    <a:srgbClr val="339900"/>
    <a:srgbClr val="CCCCCC"/>
    <a:srgbClr val="099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894" autoAdjust="0"/>
    <p:restoredTop sz="90952"/>
  </p:normalViewPr>
  <p:slideViewPr>
    <p:cSldViewPr>
      <p:cViewPr varScale="1">
        <p:scale>
          <a:sx n="76" d="100"/>
          <a:sy n="76" d="100"/>
        </p:scale>
        <p:origin x="208" y="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960"/>
    </p:cViewPr>
  </p:sorterViewPr>
  <p:notesViewPr>
    <p:cSldViewPr>
      <p:cViewPr varScale="1">
        <p:scale>
          <a:sx n="156" d="100"/>
          <a:sy n="156" d="100"/>
        </p:scale>
        <p:origin x="-1104" y="-104"/>
      </p:cViewPr>
      <p:guideLst>
        <p:guide orient="horz" pos="2216"/>
        <p:guide pos="29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78275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5" tIns="46013" rIns="92025" bIns="46013" numCol="1" anchor="t" anchorCtr="0" compatLnSpc="1">
            <a:prstTxWarp prst="textNoShape">
              <a:avLst/>
            </a:prstTxWarp>
          </a:bodyPr>
          <a:lstStyle>
            <a:lvl1pPr algn="l" defTabSz="9207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1720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305425" y="0"/>
            <a:ext cx="3978275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5" tIns="46013" rIns="92025" bIns="46013" numCol="1" anchor="t" anchorCtr="0" compatLnSpc="1">
            <a:prstTxWarp prst="textNoShape">
              <a:avLst/>
            </a:prstTxWarp>
          </a:bodyPr>
          <a:lstStyle>
            <a:lvl1pPr algn="r" defTabSz="9207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1720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700838"/>
            <a:ext cx="3978275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5" tIns="46013" rIns="92025" bIns="46013" numCol="1" anchor="b" anchorCtr="0" compatLnSpc="1">
            <a:prstTxWarp prst="textNoShape">
              <a:avLst/>
            </a:prstTxWarp>
          </a:bodyPr>
          <a:lstStyle>
            <a:lvl1pPr algn="l" defTabSz="9207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1720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305425" y="6700838"/>
            <a:ext cx="3978275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25" tIns="46013" rIns="92025" bIns="46013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>
                <a:latin typeface="Times New Roman" charset="0"/>
              </a:defRPr>
            </a:lvl1pPr>
          </a:lstStyle>
          <a:p>
            <a:fld id="{FED210AC-0B1E-A14F-AC42-C56FA48605A7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5.png>
</file>

<file path=ppt/media/image16.tiff>
</file>

<file path=ppt/media/image17.tiff>
</file>

<file path=ppt/media/image2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24313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0" tIns="46620" rIns="93240" bIns="46620" numCol="1" anchor="t" anchorCtr="0" compatLnSpc="1">
            <a:prstTxWarp prst="textNoShape">
              <a:avLst/>
            </a:prstTxWarp>
          </a:bodyPr>
          <a:lstStyle>
            <a:lvl1pPr algn="l" defTabSz="9334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59388" y="0"/>
            <a:ext cx="4024312" cy="350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0" tIns="46620" rIns="93240" bIns="46620" numCol="1" anchor="t" anchorCtr="0" compatLnSpc="1">
            <a:prstTxWarp prst="textNoShape">
              <a:avLst/>
            </a:prstTxWarp>
          </a:bodyPr>
          <a:lstStyle>
            <a:lvl1pPr algn="r" defTabSz="9334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82900" y="527050"/>
            <a:ext cx="3519488" cy="26400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6663" y="3341688"/>
            <a:ext cx="6810375" cy="3167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0" tIns="46620" rIns="93240" bIns="466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84963"/>
            <a:ext cx="4024313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0" tIns="46620" rIns="93240" bIns="46620" numCol="1" anchor="b" anchorCtr="0" compatLnSpc="1">
            <a:prstTxWarp prst="textNoShape">
              <a:avLst/>
            </a:prstTxWarp>
          </a:bodyPr>
          <a:lstStyle>
            <a:lvl1pPr algn="l" defTabSz="933450">
              <a:defRPr sz="1200">
                <a:latin typeface="Times New Roman" charset="0"/>
              </a:defRPr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59388" y="6684963"/>
            <a:ext cx="4024312" cy="350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240" tIns="46620" rIns="93240" bIns="46620" numCol="1" anchor="b" anchorCtr="0" compatLnSpc="1">
            <a:prstTxWarp prst="textNoShape">
              <a:avLst/>
            </a:prstTxWarp>
          </a:bodyPr>
          <a:lstStyle>
            <a:lvl1pPr algn="r" defTabSz="933450">
              <a:defRPr sz="1200">
                <a:latin typeface="Times New Roman" charset="0"/>
              </a:defRPr>
            </a:lvl1pPr>
          </a:lstStyle>
          <a:p>
            <a:fld id="{E6B0C90F-4174-C14F-A195-774157CA1723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1641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0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153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153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605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153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8280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153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71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21539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890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example using map</a:t>
            </a:r>
            <a:r>
              <a:rPr lang="en-US" baseline="0" dirty="0"/>
              <a:t> coloring on board.</a:t>
            </a:r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example using map</a:t>
            </a:r>
            <a:r>
              <a:rPr lang="en-US" baseline="0" dirty="0"/>
              <a:t> coloring on board.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019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0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7853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05155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38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314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13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1437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15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305155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44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549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889250" y="531813"/>
            <a:ext cx="3505200" cy="2628900"/>
          </a:xfrm>
          <a:ln/>
        </p:spPr>
      </p:sp>
      <p:sp>
        <p:nvSpPr>
          <p:cNvPr id="2560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5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538" y="533400"/>
            <a:ext cx="8162925" cy="10906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2813" y="1905000"/>
            <a:ext cx="3978275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3488" y="1905000"/>
            <a:ext cx="3979862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6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1538" y="533400"/>
            <a:ext cx="8162925" cy="109061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2813" y="1905000"/>
            <a:ext cx="8110537" cy="2095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2813" y="4152900"/>
            <a:ext cx="8110537" cy="2095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1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1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6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Date Placeholder 1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4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5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1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2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4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l"/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2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2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91400" y="6356350"/>
            <a:ext cx="993648" cy="365760"/>
          </a:xfrm>
          <a:prstGeom prst="rect">
            <a:avLst/>
          </a:prstGeom>
        </p:spPr>
        <p:txBody>
          <a:bodyPr/>
          <a:lstStyle/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/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91400" y="6356350"/>
            <a:ext cx="993648" cy="365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11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12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Wednesday, 15 Jan. 2020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505200" y="6356350"/>
            <a:ext cx="4267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6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F871E9B-9377-9E47-A740-0327C5A5B6B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ima.cs.berkeley.edu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ima.cs.berkeley.edu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08516" y="3733800"/>
            <a:ext cx="4921084" cy="1143000"/>
          </a:xfrm>
        </p:spPr>
        <p:txBody>
          <a:bodyPr anchor="ctr">
            <a:normAutofit/>
          </a:bodyPr>
          <a:lstStyle/>
          <a:p>
            <a:pPr algn="l" eaLnBrk="1" hangingPunct="1"/>
            <a:r>
              <a:rPr lang="en-US" sz="2400" dirty="0"/>
              <a:t>Lecture 07: </a:t>
            </a:r>
            <a:br>
              <a:rPr lang="en-US" sz="2400" dirty="0"/>
            </a:br>
            <a:r>
              <a:rPr lang="en-US" sz="2400" dirty="0"/>
              <a:t>Constraint Satisfaction, II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buFont typeface="Wingdings 3"/>
              <a:buNone/>
              <a:defRPr/>
            </a:pPr>
            <a:r>
              <a:rPr lang="en-US" dirty="0"/>
              <a:t>Artificial Intelligence (CS 131)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37C96A-0ACF-AA40-8E5A-43146E634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657600"/>
            <a:ext cx="2165516" cy="12765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 Checking</a:t>
            </a:r>
            <a:endParaRPr lang="en-US" dirty="0"/>
          </a:p>
        </p:txBody>
      </p:sp>
      <p:sp>
        <p:nvSpPr>
          <p:cNvPr id="172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3810000"/>
            <a:ext cx="8229600" cy="2346960"/>
          </a:xfrm>
        </p:spPr>
        <p:txBody>
          <a:bodyPr>
            <a:normAutofit/>
          </a:bodyPr>
          <a:lstStyle/>
          <a:p>
            <a:r>
              <a:rPr lang="en-US" dirty="0"/>
              <a:t>After variable </a:t>
            </a:r>
            <a:r>
              <a:rPr lang="en-US" i="1" dirty="0">
                <a:latin typeface="Bookman Old Style"/>
                <a:cs typeface="Bookman Old Style"/>
              </a:rPr>
              <a:t>X </a:t>
            </a:r>
            <a:r>
              <a:rPr lang="en-US" dirty="0"/>
              <a:t>is assigned value </a:t>
            </a:r>
            <a:r>
              <a:rPr lang="en-US" i="1" dirty="0" err="1">
                <a:latin typeface="Bookman Old Style"/>
                <a:cs typeface="Bookman Old Style"/>
              </a:rPr>
              <a:t>v</a:t>
            </a:r>
            <a:r>
              <a:rPr lang="en-US" i="1" dirty="0">
                <a:latin typeface="Bookman Old Style"/>
                <a:cs typeface="Bookman Old Style"/>
              </a:rPr>
              <a:t> </a:t>
            </a:r>
            <a:r>
              <a:rPr lang="en-US" dirty="0"/>
              <a:t>: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Consider each </a:t>
            </a:r>
            <a:r>
              <a:rPr lang="en-US" i="1" dirty="0"/>
              <a:t>unassigned</a:t>
            </a:r>
            <a:r>
              <a:rPr lang="en-US" b="1" i="1" dirty="0">
                <a:solidFill>
                  <a:schemeClr val="tx1"/>
                </a:solidFill>
              </a:rPr>
              <a:t> </a:t>
            </a:r>
            <a:r>
              <a:rPr lang="en-US" dirty="0"/>
              <a:t>variable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that shares some constraint with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endParaRPr lang="en-US" dirty="0"/>
          </a:p>
          <a:p>
            <a:pPr marL="731520" lvl="1" indent="-457200">
              <a:buFont typeface="+mj-lt"/>
              <a:buAutoNum type="arabicPeriod"/>
            </a:pPr>
            <a:r>
              <a:rPr lang="en-US" dirty="0"/>
              <a:t>Delete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any value inconsistent with </a:t>
            </a:r>
            <a:r>
              <a:rPr lang="en-US" i="1" dirty="0">
                <a:latin typeface="Bookman Old Style"/>
                <a:cs typeface="Bookman Old Style"/>
              </a:rPr>
              <a:t>v </a:t>
            </a:r>
            <a:r>
              <a:rPr lang="en-US" dirty="0"/>
              <a:t>from the domain 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r>
              <a:rPr lang="en-US" dirty="0"/>
              <a:t>Reduces branching factor and helps identify failures early</a:t>
            </a:r>
          </a:p>
        </p:txBody>
      </p:sp>
      <p:sp>
        <p:nvSpPr>
          <p:cNvPr id="56" name="Footer Placeholder 5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54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8A96714-1FEC-814D-BC7C-CB26FE8C6301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3" name="Group 5"/>
          <p:cNvGrpSpPr>
            <a:grpSpLocks/>
          </p:cNvGrpSpPr>
          <p:nvPr/>
        </p:nvGrpSpPr>
        <p:grpSpPr bwMode="auto">
          <a:xfrm>
            <a:off x="3429000" y="1219200"/>
            <a:ext cx="2438400" cy="2438400"/>
            <a:chOff x="960" y="1344"/>
            <a:chExt cx="1536" cy="1536"/>
          </a:xfrm>
        </p:grpSpPr>
        <p:sp>
          <p:nvSpPr>
            <p:cNvPr id="172038" name="Rectangle 6"/>
            <p:cNvSpPr>
              <a:spLocks noChangeArrowheads="1"/>
            </p:cNvSpPr>
            <p:nvPr/>
          </p:nvSpPr>
          <p:spPr bwMode="auto">
            <a:xfrm>
              <a:off x="960" y="1344"/>
              <a:ext cx="1536" cy="15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39" name="Rectangle 7"/>
            <p:cNvSpPr>
              <a:spLocks noChangeArrowheads="1"/>
            </p:cNvSpPr>
            <p:nvPr/>
          </p:nvSpPr>
          <p:spPr bwMode="auto">
            <a:xfrm>
              <a:off x="2304" y="134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0" name="Rectangle 8"/>
            <p:cNvSpPr>
              <a:spLocks noChangeArrowheads="1"/>
            </p:cNvSpPr>
            <p:nvPr/>
          </p:nvSpPr>
          <p:spPr bwMode="auto">
            <a:xfrm>
              <a:off x="1728" y="153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1" name="Rectangle 9"/>
            <p:cNvSpPr>
              <a:spLocks noChangeArrowheads="1"/>
            </p:cNvSpPr>
            <p:nvPr/>
          </p:nvSpPr>
          <p:spPr bwMode="auto">
            <a:xfrm>
              <a:off x="2112" y="1920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2" name="Rectangle 10"/>
            <p:cNvSpPr>
              <a:spLocks noChangeArrowheads="1"/>
            </p:cNvSpPr>
            <p:nvPr/>
          </p:nvSpPr>
          <p:spPr bwMode="auto">
            <a:xfrm>
              <a:off x="1920" y="134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3" name="Rectangle 11"/>
            <p:cNvSpPr>
              <a:spLocks noChangeArrowheads="1"/>
            </p:cNvSpPr>
            <p:nvPr/>
          </p:nvSpPr>
          <p:spPr bwMode="auto">
            <a:xfrm>
              <a:off x="2304" y="172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4" name="Rectangle 12"/>
            <p:cNvSpPr>
              <a:spLocks noChangeArrowheads="1"/>
            </p:cNvSpPr>
            <p:nvPr/>
          </p:nvSpPr>
          <p:spPr bwMode="auto">
            <a:xfrm>
              <a:off x="2112" y="153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5" name="Rectangle 13"/>
            <p:cNvSpPr>
              <a:spLocks noChangeArrowheads="1"/>
            </p:cNvSpPr>
            <p:nvPr/>
          </p:nvSpPr>
          <p:spPr bwMode="auto">
            <a:xfrm>
              <a:off x="1920" y="172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6" name="Rectangle 14"/>
            <p:cNvSpPr>
              <a:spLocks noChangeArrowheads="1"/>
            </p:cNvSpPr>
            <p:nvPr/>
          </p:nvSpPr>
          <p:spPr bwMode="auto">
            <a:xfrm>
              <a:off x="1728" y="1920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7" name="Rectangle 15"/>
            <p:cNvSpPr>
              <a:spLocks noChangeArrowheads="1"/>
            </p:cNvSpPr>
            <p:nvPr/>
          </p:nvSpPr>
          <p:spPr bwMode="auto">
            <a:xfrm>
              <a:off x="1536" y="2112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8" name="Rectangle 16"/>
            <p:cNvSpPr>
              <a:spLocks noChangeArrowheads="1"/>
            </p:cNvSpPr>
            <p:nvPr/>
          </p:nvSpPr>
          <p:spPr bwMode="auto">
            <a:xfrm>
              <a:off x="1344" y="230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49" name="Rectangle 17"/>
            <p:cNvSpPr>
              <a:spLocks noChangeArrowheads="1"/>
            </p:cNvSpPr>
            <p:nvPr/>
          </p:nvSpPr>
          <p:spPr bwMode="auto">
            <a:xfrm>
              <a:off x="1152" y="249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0" name="Rectangle 18"/>
            <p:cNvSpPr>
              <a:spLocks noChangeArrowheads="1"/>
            </p:cNvSpPr>
            <p:nvPr/>
          </p:nvSpPr>
          <p:spPr bwMode="auto">
            <a:xfrm>
              <a:off x="960" y="268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1" name="Rectangle 19"/>
            <p:cNvSpPr>
              <a:spLocks noChangeArrowheads="1"/>
            </p:cNvSpPr>
            <p:nvPr/>
          </p:nvSpPr>
          <p:spPr bwMode="auto">
            <a:xfrm>
              <a:off x="1152" y="2112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2" name="Rectangle 20"/>
            <p:cNvSpPr>
              <a:spLocks noChangeArrowheads="1"/>
            </p:cNvSpPr>
            <p:nvPr/>
          </p:nvSpPr>
          <p:spPr bwMode="auto">
            <a:xfrm>
              <a:off x="1344" y="1920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3" name="Rectangle 21"/>
            <p:cNvSpPr>
              <a:spLocks noChangeArrowheads="1"/>
            </p:cNvSpPr>
            <p:nvPr/>
          </p:nvSpPr>
          <p:spPr bwMode="auto">
            <a:xfrm>
              <a:off x="1536" y="172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4" name="Rectangle 22"/>
            <p:cNvSpPr>
              <a:spLocks noChangeArrowheads="1"/>
            </p:cNvSpPr>
            <p:nvPr/>
          </p:nvSpPr>
          <p:spPr bwMode="auto">
            <a:xfrm>
              <a:off x="1344" y="268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5" name="Rectangle 23"/>
            <p:cNvSpPr>
              <a:spLocks noChangeArrowheads="1"/>
            </p:cNvSpPr>
            <p:nvPr/>
          </p:nvSpPr>
          <p:spPr bwMode="auto">
            <a:xfrm>
              <a:off x="1536" y="249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6" name="Rectangle 24"/>
            <p:cNvSpPr>
              <a:spLocks noChangeArrowheads="1"/>
            </p:cNvSpPr>
            <p:nvPr/>
          </p:nvSpPr>
          <p:spPr bwMode="auto">
            <a:xfrm>
              <a:off x="1728" y="230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7" name="Rectangle 25"/>
            <p:cNvSpPr>
              <a:spLocks noChangeArrowheads="1"/>
            </p:cNvSpPr>
            <p:nvPr/>
          </p:nvSpPr>
          <p:spPr bwMode="auto">
            <a:xfrm>
              <a:off x="1920" y="2112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8" name="Rectangle 26"/>
            <p:cNvSpPr>
              <a:spLocks noChangeArrowheads="1"/>
            </p:cNvSpPr>
            <p:nvPr/>
          </p:nvSpPr>
          <p:spPr bwMode="auto">
            <a:xfrm>
              <a:off x="960" y="1920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59" name="Rectangle 27"/>
            <p:cNvSpPr>
              <a:spLocks noChangeArrowheads="1"/>
            </p:cNvSpPr>
            <p:nvPr/>
          </p:nvSpPr>
          <p:spPr bwMode="auto">
            <a:xfrm>
              <a:off x="1536" y="134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0" name="Rectangle 28"/>
            <p:cNvSpPr>
              <a:spLocks noChangeArrowheads="1"/>
            </p:cNvSpPr>
            <p:nvPr/>
          </p:nvSpPr>
          <p:spPr bwMode="auto">
            <a:xfrm>
              <a:off x="1152" y="134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1" name="Rectangle 29"/>
            <p:cNvSpPr>
              <a:spLocks noChangeArrowheads="1"/>
            </p:cNvSpPr>
            <p:nvPr/>
          </p:nvSpPr>
          <p:spPr bwMode="auto">
            <a:xfrm>
              <a:off x="1344" y="153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2" name="Rectangle 30"/>
            <p:cNvSpPr>
              <a:spLocks noChangeArrowheads="1"/>
            </p:cNvSpPr>
            <p:nvPr/>
          </p:nvSpPr>
          <p:spPr bwMode="auto">
            <a:xfrm>
              <a:off x="960" y="153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3" name="Rectangle 31"/>
            <p:cNvSpPr>
              <a:spLocks noChangeArrowheads="1"/>
            </p:cNvSpPr>
            <p:nvPr/>
          </p:nvSpPr>
          <p:spPr bwMode="auto">
            <a:xfrm>
              <a:off x="1152" y="172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4" name="Rectangle 32"/>
            <p:cNvSpPr>
              <a:spLocks noChangeArrowheads="1"/>
            </p:cNvSpPr>
            <p:nvPr/>
          </p:nvSpPr>
          <p:spPr bwMode="auto">
            <a:xfrm>
              <a:off x="960" y="230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5" name="Rectangle 33"/>
            <p:cNvSpPr>
              <a:spLocks noChangeArrowheads="1"/>
            </p:cNvSpPr>
            <p:nvPr/>
          </p:nvSpPr>
          <p:spPr bwMode="auto">
            <a:xfrm>
              <a:off x="2304" y="249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6" name="Rectangle 34"/>
            <p:cNvSpPr>
              <a:spLocks noChangeArrowheads="1"/>
            </p:cNvSpPr>
            <p:nvPr/>
          </p:nvSpPr>
          <p:spPr bwMode="auto">
            <a:xfrm>
              <a:off x="2304" y="2112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7" name="Rectangle 35"/>
            <p:cNvSpPr>
              <a:spLocks noChangeArrowheads="1"/>
            </p:cNvSpPr>
            <p:nvPr/>
          </p:nvSpPr>
          <p:spPr bwMode="auto">
            <a:xfrm>
              <a:off x="2112" y="2304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8" name="Rectangle 36"/>
            <p:cNvSpPr>
              <a:spLocks noChangeArrowheads="1"/>
            </p:cNvSpPr>
            <p:nvPr/>
          </p:nvSpPr>
          <p:spPr bwMode="auto">
            <a:xfrm>
              <a:off x="2112" y="268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69" name="Rectangle 37"/>
            <p:cNvSpPr>
              <a:spLocks noChangeArrowheads="1"/>
            </p:cNvSpPr>
            <p:nvPr/>
          </p:nvSpPr>
          <p:spPr bwMode="auto">
            <a:xfrm>
              <a:off x="1920" y="2496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070" name="Rectangle 38"/>
            <p:cNvSpPr>
              <a:spLocks noChangeArrowheads="1"/>
            </p:cNvSpPr>
            <p:nvPr/>
          </p:nvSpPr>
          <p:spPr bwMode="auto">
            <a:xfrm>
              <a:off x="1728" y="2688"/>
              <a:ext cx="192" cy="192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2071" name="AutoShape 39"/>
          <p:cNvSpPr>
            <a:spLocks noChangeArrowheads="1"/>
          </p:cNvSpPr>
          <p:nvPr/>
        </p:nvSpPr>
        <p:spPr bwMode="auto">
          <a:xfrm>
            <a:off x="3429000" y="2438400"/>
            <a:ext cx="304800" cy="304800"/>
          </a:xfrm>
          <a:prstGeom prst="star4">
            <a:avLst>
              <a:gd name="adj" fmla="val 12500"/>
            </a:avLst>
          </a:prstGeom>
          <a:solidFill>
            <a:schemeClr val="accent3"/>
          </a:solidFill>
          <a:ln w="9525">
            <a:solidFill>
              <a:srgbClr val="CC6600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2072" name="Oval 40"/>
          <p:cNvSpPr>
            <a:spLocks noChangeArrowheads="1"/>
          </p:cNvSpPr>
          <p:nvPr/>
        </p:nvSpPr>
        <p:spPr bwMode="auto">
          <a:xfrm>
            <a:off x="37338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3" name="Oval 41"/>
          <p:cNvSpPr>
            <a:spLocks noChangeArrowheads="1"/>
          </p:cNvSpPr>
          <p:nvPr/>
        </p:nvSpPr>
        <p:spPr bwMode="auto">
          <a:xfrm>
            <a:off x="4343400" y="33528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4" name="Oval 42"/>
          <p:cNvSpPr>
            <a:spLocks noChangeArrowheads="1"/>
          </p:cNvSpPr>
          <p:nvPr/>
        </p:nvSpPr>
        <p:spPr bwMode="auto">
          <a:xfrm>
            <a:off x="4038600" y="30480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5" name="Oval 43"/>
          <p:cNvSpPr>
            <a:spLocks noChangeArrowheads="1"/>
          </p:cNvSpPr>
          <p:nvPr/>
        </p:nvSpPr>
        <p:spPr bwMode="auto">
          <a:xfrm>
            <a:off x="4343400" y="15240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6" name="Oval 44"/>
          <p:cNvSpPr>
            <a:spLocks noChangeArrowheads="1"/>
          </p:cNvSpPr>
          <p:nvPr/>
        </p:nvSpPr>
        <p:spPr bwMode="auto">
          <a:xfrm>
            <a:off x="4038600" y="18288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7" name="Oval 45"/>
          <p:cNvSpPr>
            <a:spLocks noChangeArrowheads="1"/>
          </p:cNvSpPr>
          <p:nvPr/>
        </p:nvSpPr>
        <p:spPr bwMode="auto">
          <a:xfrm>
            <a:off x="3733800" y="21336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8" name="Oval 46"/>
          <p:cNvSpPr>
            <a:spLocks noChangeArrowheads="1"/>
          </p:cNvSpPr>
          <p:nvPr/>
        </p:nvSpPr>
        <p:spPr bwMode="auto">
          <a:xfrm>
            <a:off x="55626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79" name="Oval 47"/>
          <p:cNvSpPr>
            <a:spLocks noChangeArrowheads="1"/>
          </p:cNvSpPr>
          <p:nvPr/>
        </p:nvSpPr>
        <p:spPr bwMode="auto">
          <a:xfrm>
            <a:off x="52578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0" name="Oval 48"/>
          <p:cNvSpPr>
            <a:spLocks noChangeArrowheads="1"/>
          </p:cNvSpPr>
          <p:nvPr/>
        </p:nvSpPr>
        <p:spPr bwMode="auto">
          <a:xfrm>
            <a:off x="49530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1" name="Oval 49"/>
          <p:cNvSpPr>
            <a:spLocks noChangeArrowheads="1"/>
          </p:cNvSpPr>
          <p:nvPr/>
        </p:nvSpPr>
        <p:spPr bwMode="auto">
          <a:xfrm>
            <a:off x="46482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2" name="Oval 50"/>
          <p:cNvSpPr>
            <a:spLocks noChangeArrowheads="1"/>
          </p:cNvSpPr>
          <p:nvPr/>
        </p:nvSpPr>
        <p:spPr bwMode="auto">
          <a:xfrm>
            <a:off x="43434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3" name="Oval 51"/>
          <p:cNvSpPr>
            <a:spLocks noChangeArrowheads="1"/>
          </p:cNvSpPr>
          <p:nvPr/>
        </p:nvSpPr>
        <p:spPr bwMode="auto">
          <a:xfrm>
            <a:off x="4038600" y="2438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4" name="Oval 52"/>
          <p:cNvSpPr>
            <a:spLocks noChangeArrowheads="1"/>
          </p:cNvSpPr>
          <p:nvPr/>
        </p:nvSpPr>
        <p:spPr bwMode="auto">
          <a:xfrm>
            <a:off x="3733800" y="27432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085" name="Oval 53"/>
          <p:cNvSpPr>
            <a:spLocks noChangeArrowheads="1"/>
          </p:cNvSpPr>
          <p:nvPr/>
        </p:nvSpPr>
        <p:spPr bwMode="auto">
          <a:xfrm>
            <a:off x="4648200" y="12192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2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2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2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2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2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2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2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2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2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2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2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2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2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72" grpId="0" animBg="1"/>
      <p:bldP spid="172073" grpId="0" animBg="1"/>
      <p:bldP spid="172074" grpId="0" animBg="1"/>
      <p:bldP spid="172075" grpId="0" animBg="1"/>
      <p:bldP spid="172076" grpId="0" animBg="1"/>
      <p:bldP spid="172077" grpId="0" animBg="1"/>
      <p:bldP spid="172078" grpId="0" animBg="1"/>
      <p:bldP spid="172079" grpId="0" animBg="1"/>
      <p:bldP spid="172080" grpId="0" animBg="1"/>
      <p:bldP spid="172081" grpId="0" animBg="1"/>
      <p:bldP spid="172082" grpId="0" animBg="1"/>
      <p:bldP spid="172083" grpId="0" animBg="1"/>
      <p:bldP spid="172084" grpId="0" animBg="1"/>
      <p:bldP spid="17208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129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Checking (Example)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8E830B-6931-4D48-B851-C82F6D28F38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3400" y="2615258"/>
            <a:ext cx="1219200" cy="1012967"/>
          </a:xfrm>
          <a:prstGeom prst="rect">
            <a:avLst/>
          </a:prstGeom>
        </p:spPr>
      </p:pic>
      <p:sp>
        <p:nvSpPr>
          <p:cNvPr id="17" name="Right Arrow 16"/>
          <p:cNvSpPr/>
          <p:nvPr/>
        </p:nvSpPr>
        <p:spPr>
          <a:xfrm>
            <a:off x="2057400" y="2966884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4343400" y="2966884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6705600" y="2966884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794000" y="2665654"/>
            <a:ext cx="1168400" cy="97076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130800" y="2686852"/>
            <a:ext cx="1193800" cy="99186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620000" y="2678354"/>
            <a:ext cx="1168400" cy="970760"/>
          </a:xfrm>
          <a:prstGeom prst="rect">
            <a:avLst/>
          </a:prstGeom>
        </p:spPr>
      </p:pic>
      <p:sp>
        <p:nvSpPr>
          <p:cNvPr id="311305" name="Rectangle 103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7162800" cy="1828800"/>
          </a:xfrm>
        </p:spPr>
        <p:txBody>
          <a:bodyPr>
            <a:normAutofit/>
          </a:bodyPr>
          <a:lstStyle/>
          <a:p>
            <a:r>
              <a:rPr lang="en-US" dirty="0"/>
              <a:t>Keep track or remaining legal values for </a:t>
            </a:r>
            <a:r>
              <a:rPr lang="en-US" i="1" dirty="0"/>
              <a:t>unassigned</a:t>
            </a:r>
            <a:r>
              <a:rPr lang="en-US" dirty="0"/>
              <a:t> variables</a:t>
            </a:r>
          </a:p>
          <a:p>
            <a:pPr lvl="1"/>
            <a:r>
              <a:rPr lang="en-US" dirty="0"/>
              <a:t>Terminate search when any variable has no values left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F97169E-FCD7-5107-018F-CCCDF5E56C76}"/>
              </a:ext>
            </a:extLst>
          </p:cNvPr>
          <p:cNvGrpSpPr/>
          <p:nvPr/>
        </p:nvGrpSpPr>
        <p:grpSpPr>
          <a:xfrm>
            <a:off x="381000" y="4722340"/>
            <a:ext cx="8534400" cy="382588"/>
            <a:chOff x="381000" y="2514600"/>
            <a:chExt cx="8534400" cy="38258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EC85143-08AD-814F-E87A-F2D5F4F732E3}"/>
                </a:ext>
              </a:extLst>
            </p:cNvPr>
            <p:cNvGrpSpPr/>
            <p:nvPr/>
          </p:nvGrpSpPr>
          <p:grpSpPr>
            <a:xfrm>
              <a:off x="381000" y="2514600"/>
              <a:ext cx="7315200" cy="381000"/>
              <a:chOff x="1295400" y="1981200"/>
              <a:chExt cx="7315200" cy="381000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53A8CE09-9691-C851-1256-268F6BA834A1}"/>
                  </a:ext>
                </a:extLst>
              </p:cNvPr>
              <p:cNvGrpSpPr/>
              <p:nvPr/>
            </p:nvGrpSpPr>
            <p:grpSpPr>
              <a:xfrm>
                <a:off x="1295400" y="19812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8DC58E55-EEC7-2F53-6AB3-C5E0916E94C3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F9728512-41C7-C70E-04F7-42176AE70D59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A1EB6EF2-7895-67C9-FCB7-B54F5293FE79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41F3D761-64EA-FDA9-7BE2-FE5FBCEE95EA}"/>
                    </a:ext>
                  </a:extLst>
                </p:cNvPr>
                <p:cNvGrpSpPr/>
                <p:nvPr/>
              </p:nvGrpSpPr>
              <p:grpSpPr>
                <a:xfrm>
                  <a:off x="37338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59" name="Rectangle 58">
                    <a:extLst>
                      <a:ext uri="{FF2B5EF4-FFF2-40B4-BE49-F238E27FC236}">
                        <a16:creationId xmlns:a16="http://schemas.microsoft.com/office/drawing/2014/main" id="{3EB04ED6-D785-62CA-0EB2-F01200527665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3DB635D2-DF89-998E-2B11-01BC24C5C392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BCF443EB-A742-E29C-EF98-8B299405405A}"/>
                    </a:ext>
                  </a:extLst>
                </p:cNvPr>
                <p:cNvGrpSpPr/>
                <p:nvPr/>
              </p:nvGrpSpPr>
              <p:grpSpPr>
                <a:xfrm>
                  <a:off x="61722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C44BC19C-1497-E292-8104-7974EE2DFBF7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FCE76385-DCAE-D5A4-89E8-45AB6F4302A9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9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893DEE3E-0D02-055E-85A9-BC9C7D2EE40F}"/>
                  </a:ext>
                </a:extLst>
              </p:cNvPr>
              <p:cNvSpPr/>
              <p:nvPr/>
            </p:nvSpPr>
            <p:spPr>
              <a:xfrm>
                <a:off x="1447800" y="2057400"/>
                <a:ext cx="9144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3223D34C-EDEB-A294-266B-B7B4E468C42F}"/>
                  </a:ext>
                </a:extLst>
              </p:cNvPr>
              <p:cNvGrpSpPr/>
              <p:nvPr/>
            </p:nvGrpSpPr>
            <p:grpSpPr>
              <a:xfrm>
                <a:off x="3009900" y="2057400"/>
                <a:ext cx="571500" cy="228600"/>
                <a:chOff x="1790700" y="1600200"/>
                <a:chExt cx="571500" cy="228600"/>
              </a:xfrm>
            </p:grpSpPr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57FF7120-D1AC-6DFA-3D30-EBFF20FC4D44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546B15F0-F51F-3631-2B02-BA722280FD84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F6E34AA1-EFA6-3247-6B20-5B7DFC8D7392}"/>
                  </a:ext>
                </a:extLst>
              </p:cNvPr>
              <p:cNvGrpSpPr/>
              <p:nvPr/>
            </p:nvGrpSpPr>
            <p:grpSpPr>
              <a:xfrm>
                <a:off x="38862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5D02B11-B036-D828-A949-F46E8C01DA22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F63549A0-3E23-2E03-23E5-1E83EF6454A0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837D16EE-77E4-B274-D992-00C4CFBBEBAC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81B959DB-D4D9-5E3F-DD45-B53DDBCD901C}"/>
                  </a:ext>
                </a:extLst>
              </p:cNvPr>
              <p:cNvGrpSpPr/>
              <p:nvPr/>
            </p:nvGrpSpPr>
            <p:grpSpPr>
              <a:xfrm>
                <a:off x="51054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B03C1EDA-13C5-3915-8286-F0578AD07CD4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DAF92031-9BA2-4C23-C37A-7B085EC86C60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65396CFF-6706-6B09-2489-9DF01D29BE0E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55F498EC-43DB-A674-2929-52FCF18E6BD2}"/>
                  </a:ext>
                </a:extLst>
              </p:cNvPr>
              <p:cNvGrpSpPr/>
              <p:nvPr/>
            </p:nvGrpSpPr>
            <p:grpSpPr>
              <a:xfrm>
                <a:off x="63246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A8F1D057-D93E-7E14-DE39-7D86C3FBE877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9C26532-F777-FFC8-1155-5544DACC01D7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71E130E-EDAF-1262-F04A-F6A836E84463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775916E-BF56-BEE4-716E-7812E297C588}"/>
                  </a:ext>
                </a:extLst>
              </p:cNvPr>
              <p:cNvGrpSpPr/>
              <p:nvPr/>
            </p:nvGrpSpPr>
            <p:grpSpPr>
              <a:xfrm>
                <a:off x="7886700" y="2057400"/>
                <a:ext cx="571500" cy="228600"/>
                <a:chOff x="1790700" y="1600200"/>
                <a:chExt cx="571500" cy="228600"/>
              </a:xfrm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046CFB68-D8EC-C511-9638-C961E5B2B9C8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10E7AEBE-D93D-FD3E-1877-97D039C9C14A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4AE3F81-492C-A4EF-366D-F53D3269F6F4}"/>
                </a:ext>
              </a:extLst>
            </p:cNvPr>
            <p:cNvSpPr/>
            <p:nvPr/>
          </p:nvSpPr>
          <p:spPr>
            <a:xfrm>
              <a:off x="7696200" y="2516188"/>
              <a:ext cx="1219200" cy="381000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92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5E84C8F-34E4-78BB-3B96-3A387AEE3985}"/>
                </a:ext>
              </a:extLst>
            </p:cNvPr>
            <p:cNvSpPr/>
            <p:nvPr/>
          </p:nvSpPr>
          <p:spPr>
            <a:xfrm>
              <a:off x="7848600" y="2592388"/>
              <a:ext cx="228600" cy="228600"/>
            </a:xfrm>
            <a:prstGeom prst="rect">
              <a:avLst/>
            </a:prstGeom>
            <a:solidFill>
              <a:schemeClr val="accent3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7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9AF0A44-ECD8-86E5-E17F-F4776C915DDB}"/>
                </a:ext>
              </a:extLst>
            </p:cNvPr>
            <p:cNvSpPr/>
            <p:nvPr/>
          </p:nvSpPr>
          <p:spPr>
            <a:xfrm>
              <a:off x="8191500" y="2592388"/>
              <a:ext cx="228600" cy="228600"/>
            </a:xfrm>
            <a:prstGeom prst="rect">
              <a:avLst/>
            </a:prstGeom>
            <a:solidFill>
              <a:schemeClr val="accent5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7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30DCF22-DC8E-4232-C1B0-7D2F4385B42C}"/>
                </a:ext>
              </a:extLst>
            </p:cNvPr>
            <p:cNvSpPr/>
            <p:nvPr/>
          </p:nvSpPr>
          <p:spPr>
            <a:xfrm>
              <a:off x="8534400" y="2592388"/>
              <a:ext cx="228600" cy="228600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7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DC4DAC6-6CEA-625D-65EF-A97F9B730E5B}"/>
              </a:ext>
            </a:extLst>
          </p:cNvPr>
          <p:cNvGrpSpPr/>
          <p:nvPr/>
        </p:nvGrpSpPr>
        <p:grpSpPr>
          <a:xfrm>
            <a:off x="381000" y="3733165"/>
            <a:ext cx="8534400" cy="838363"/>
            <a:chOff x="381000" y="1525425"/>
            <a:chExt cx="8534400" cy="838363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B6D4C4E-3A75-28DA-EBB9-9C1039CBE282}"/>
                </a:ext>
              </a:extLst>
            </p:cNvPr>
            <p:cNvSpPr txBox="1"/>
            <p:nvPr/>
          </p:nvSpPr>
          <p:spPr>
            <a:xfrm>
              <a:off x="647700" y="1542990"/>
              <a:ext cx="685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WA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3C764101-D569-8348-E86F-849C7290E47C}"/>
                </a:ext>
              </a:extLst>
            </p:cNvPr>
            <p:cNvSpPr txBox="1"/>
            <p:nvPr/>
          </p:nvSpPr>
          <p:spPr>
            <a:xfrm>
              <a:off x="1866900" y="1542990"/>
              <a:ext cx="685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NT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5A935EC-EB70-B517-5502-C384EBB4B39F}"/>
                </a:ext>
              </a:extLst>
            </p:cNvPr>
            <p:cNvSpPr txBox="1"/>
            <p:nvPr/>
          </p:nvSpPr>
          <p:spPr>
            <a:xfrm>
              <a:off x="3086100" y="1538069"/>
              <a:ext cx="685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Q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BDC7F1B3-4332-5436-7F45-EE4A8B9EC04D}"/>
                </a:ext>
              </a:extLst>
            </p:cNvPr>
            <p:cNvSpPr txBox="1"/>
            <p:nvPr/>
          </p:nvSpPr>
          <p:spPr>
            <a:xfrm>
              <a:off x="4248150" y="1538297"/>
              <a:ext cx="8001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NSW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0A44DF0-D268-5ECF-8F88-4199DA9B612B}"/>
                </a:ext>
              </a:extLst>
            </p:cNvPr>
            <p:cNvSpPr txBox="1"/>
            <p:nvPr/>
          </p:nvSpPr>
          <p:spPr>
            <a:xfrm>
              <a:off x="5467350" y="1538069"/>
              <a:ext cx="8001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V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D844CA5-C0B3-BEE6-CD0F-AE312E746950}"/>
                </a:ext>
              </a:extLst>
            </p:cNvPr>
            <p:cNvSpPr txBox="1"/>
            <p:nvPr/>
          </p:nvSpPr>
          <p:spPr>
            <a:xfrm>
              <a:off x="6686550" y="1538069"/>
              <a:ext cx="8001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SA</a:t>
              </a:r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37B31FAE-6175-9C36-208E-446A7C93489C}"/>
                </a:ext>
              </a:extLst>
            </p:cNvPr>
            <p:cNvGrpSpPr/>
            <p:nvPr/>
          </p:nvGrpSpPr>
          <p:grpSpPr>
            <a:xfrm>
              <a:off x="381000" y="1981200"/>
              <a:ext cx="8534400" cy="382588"/>
              <a:chOff x="381000" y="1981200"/>
              <a:chExt cx="8534400" cy="382588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E195EE56-D097-249B-1FFD-10510787F507}"/>
                  </a:ext>
                </a:extLst>
              </p:cNvPr>
              <p:cNvGrpSpPr/>
              <p:nvPr/>
            </p:nvGrpSpPr>
            <p:grpSpPr>
              <a:xfrm>
                <a:off x="381000" y="19812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BDC4EC0-77EC-0741-E847-DB9984E66CDD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102" name="Group 101">
                    <a:extLst>
                      <a:ext uri="{FF2B5EF4-FFF2-40B4-BE49-F238E27FC236}">
                        <a16:creationId xmlns:a16="http://schemas.microsoft.com/office/drawing/2014/main" id="{B2D0FDA7-8467-DCF4-E6FB-6A1ABEB8D46E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09" name="Rectangle 108">
                      <a:extLst>
                        <a:ext uri="{FF2B5EF4-FFF2-40B4-BE49-F238E27FC236}">
                          <a16:creationId xmlns:a16="http://schemas.microsoft.com/office/drawing/2014/main" id="{5AD86628-8BAE-CD3C-63D5-822F4F5A85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0" name="Rectangle 109">
                      <a:extLst>
                        <a:ext uri="{FF2B5EF4-FFF2-40B4-BE49-F238E27FC236}">
                          <a16:creationId xmlns:a16="http://schemas.microsoft.com/office/drawing/2014/main" id="{AE7BDE4F-B854-5C3D-C9BF-DDEF89613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03" name="Group 102">
                    <a:extLst>
                      <a:ext uri="{FF2B5EF4-FFF2-40B4-BE49-F238E27FC236}">
                        <a16:creationId xmlns:a16="http://schemas.microsoft.com/office/drawing/2014/main" id="{E2B82145-ED56-9CE9-B591-55BF7CA54FAE}"/>
                      </a:ext>
                    </a:extLst>
                  </p:cNvPr>
                  <p:cNvGrpSpPr/>
                  <p:nvPr/>
                </p:nvGrpSpPr>
                <p:grpSpPr>
                  <a:xfrm>
                    <a:off x="37338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AD1C7398-0ABD-03E0-68EB-3F188EA076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8" name="Rectangle 107">
                      <a:extLst>
                        <a:ext uri="{FF2B5EF4-FFF2-40B4-BE49-F238E27FC236}">
                          <a16:creationId xmlns:a16="http://schemas.microsoft.com/office/drawing/2014/main" id="{029B98E0-9DBD-2FCA-26D9-852E2657EC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0407D706-E1A8-BB6C-6E2C-A84DD09798F2}"/>
                      </a:ext>
                    </a:extLst>
                  </p:cNvPr>
                  <p:cNvGrpSpPr/>
                  <p:nvPr/>
                </p:nvGrpSpPr>
                <p:grpSpPr>
                  <a:xfrm>
                    <a:off x="61722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05" name="Rectangle 104">
                      <a:extLst>
                        <a:ext uri="{FF2B5EF4-FFF2-40B4-BE49-F238E27FC236}">
                          <a16:creationId xmlns:a16="http://schemas.microsoft.com/office/drawing/2014/main" id="{A54D7B77-9B9C-5FC6-0896-6890212B53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6" name="Rectangle 105">
                      <a:extLst>
                        <a:ext uri="{FF2B5EF4-FFF2-40B4-BE49-F238E27FC236}">
                          <a16:creationId xmlns:a16="http://schemas.microsoft.com/office/drawing/2014/main" id="{E98D4F5A-0CB5-3A8A-5BD2-1441D66D52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19AC7F9C-3300-040F-54F6-6452336301BE}"/>
                    </a:ext>
                  </a:extLst>
                </p:cNvPr>
                <p:cNvGrpSpPr/>
                <p:nvPr/>
              </p:nvGrpSpPr>
              <p:grpSpPr>
                <a:xfrm>
                  <a:off x="14478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9" name="Rectangle 98">
                    <a:extLst>
                      <a:ext uri="{FF2B5EF4-FFF2-40B4-BE49-F238E27FC236}">
                        <a16:creationId xmlns:a16="http://schemas.microsoft.com/office/drawing/2014/main" id="{3015244F-1D24-F254-12E7-0820097DEDFB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0" name="Rectangle 99">
                    <a:extLst>
                      <a:ext uri="{FF2B5EF4-FFF2-40B4-BE49-F238E27FC236}">
                        <a16:creationId xmlns:a16="http://schemas.microsoft.com/office/drawing/2014/main" id="{B6F03FEB-A0F1-CB53-2E66-F2CE14B9FDB4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EDF23572-A271-B255-30C8-664CEFF62D50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14C54E04-D4C1-EAC3-A7EB-3D10DACCD7AA}"/>
                    </a:ext>
                  </a:extLst>
                </p:cNvPr>
                <p:cNvGrpSpPr/>
                <p:nvPr/>
              </p:nvGrpSpPr>
              <p:grpSpPr>
                <a:xfrm>
                  <a:off x="26670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6" name="Rectangle 95">
                    <a:extLst>
                      <a:ext uri="{FF2B5EF4-FFF2-40B4-BE49-F238E27FC236}">
                        <a16:creationId xmlns:a16="http://schemas.microsoft.com/office/drawing/2014/main" id="{647CB37C-0168-C196-524A-B2D4E90FFFC0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7" name="Rectangle 96">
                    <a:extLst>
                      <a:ext uri="{FF2B5EF4-FFF2-40B4-BE49-F238E27FC236}">
                        <a16:creationId xmlns:a16="http://schemas.microsoft.com/office/drawing/2014/main" id="{8C8D98C1-ED1E-0EE8-902B-F151E6D9D71D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8" name="Rectangle 97">
                    <a:extLst>
                      <a:ext uri="{FF2B5EF4-FFF2-40B4-BE49-F238E27FC236}">
                        <a16:creationId xmlns:a16="http://schemas.microsoft.com/office/drawing/2014/main" id="{D8B2E590-73DC-0A00-7699-039332F8C762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82A9671D-A51A-3466-68B0-F5DE1BC14550}"/>
                    </a:ext>
                  </a:extLst>
                </p:cNvPr>
                <p:cNvGrpSpPr/>
                <p:nvPr/>
              </p:nvGrpSpPr>
              <p:grpSpPr>
                <a:xfrm>
                  <a:off x="38862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3" name="Rectangle 92">
                    <a:extLst>
                      <a:ext uri="{FF2B5EF4-FFF2-40B4-BE49-F238E27FC236}">
                        <a16:creationId xmlns:a16="http://schemas.microsoft.com/office/drawing/2014/main" id="{FA72A3C7-FF11-5A24-D562-28968D36B479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C3CFB2D6-2C64-DF72-9747-2FF534F3EFE7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5" name="Rectangle 94">
                    <a:extLst>
                      <a:ext uri="{FF2B5EF4-FFF2-40B4-BE49-F238E27FC236}">
                        <a16:creationId xmlns:a16="http://schemas.microsoft.com/office/drawing/2014/main" id="{BE15CB23-3246-036C-4D9D-D97077D5105C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944666BB-93DF-4B68-6B8B-6D78845E8C20}"/>
                    </a:ext>
                  </a:extLst>
                </p:cNvPr>
                <p:cNvGrpSpPr/>
                <p:nvPr/>
              </p:nvGrpSpPr>
              <p:grpSpPr>
                <a:xfrm>
                  <a:off x="51054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EE5615B8-1B9D-59AD-7650-A7C191E9054A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1" name="Rectangle 90">
                    <a:extLst>
                      <a:ext uri="{FF2B5EF4-FFF2-40B4-BE49-F238E27FC236}">
                        <a16:creationId xmlns:a16="http://schemas.microsoft.com/office/drawing/2014/main" id="{7F30F4B7-0DE9-19F3-5562-92193359A69C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2" name="Rectangle 91">
                    <a:extLst>
                      <a:ext uri="{FF2B5EF4-FFF2-40B4-BE49-F238E27FC236}">
                        <a16:creationId xmlns:a16="http://schemas.microsoft.com/office/drawing/2014/main" id="{D3B131AD-7A86-CE9B-86D3-C4F10F59BC4F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9B6CF80B-7AC4-FE59-A5CF-6EBCAC1DDCD7}"/>
                    </a:ext>
                  </a:extLst>
                </p:cNvPr>
                <p:cNvGrpSpPr/>
                <p:nvPr/>
              </p:nvGrpSpPr>
              <p:grpSpPr>
                <a:xfrm>
                  <a:off x="63246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46C155AE-6EF6-AC85-9CF2-F249AD77F6FB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8" name="Rectangle 87">
                    <a:extLst>
                      <a:ext uri="{FF2B5EF4-FFF2-40B4-BE49-F238E27FC236}">
                        <a16:creationId xmlns:a16="http://schemas.microsoft.com/office/drawing/2014/main" id="{C46CAEC8-1B26-2F97-443E-D74ABA17D6EB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9" name="Rectangle 88">
                    <a:extLst>
                      <a:ext uri="{FF2B5EF4-FFF2-40B4-BE49-F238E27FC236}">
                        <a16:creationId xmlns:a16="http://schemas.microsoft.com/office/drawing/2014/main" id="{E0D972A6-D5DD-F2B8-9F96-B7209A12BE5D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C16FFE6A-A510-245B-0CD2-E3D5017BA1F3}"/>
                    </a:ext>
                  </a:extLst>
                </p:cNvPr>
                <p:cNvGrpSpPr/>
                <p:nvPr/>
              </p:nvGrpSpPr>
              <p:grpSpPr>
                <a:xfrm>
                  <a:off x="75438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84" name="Rectangle 83">
                    <a:extLst>
                      <a:ext uri="{FF2B5EF4-FFF2-40B4-BE49-F238E27FC236}">
                        <a16:creationId xmlns:a16="http://schemas.microsoft.com/office/drawing/2014/main" id="{DC1C31EF-9FF3-7B30-A86A-2AC8F92690AA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5" name="Rectangle 84">
                    <a:extLst>
                      <a:ext uri="{FF2B5EF4-FFF2-40B4-BE49-F238E27FC236}">
                        <a16:creationId xmlns:a16="http://schemas.microsoft.com/office/drawing/2014/main" id="{104134E7-0A97-D17B-88B7-34C4C43EED7B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EFE3A7A1-7006-145F-C542-2B2CB39B3CAE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2DFB627D-5379-CC76-28E0-12501A7B5A73}"/>
                  </a:ext>
                </a:extLst>
              </p:cNvPr>
              <p:cNvSpPr/>
              <p:nvPr/>
            </p:nvSpPr>
            <p:spPr>
              <a:xfrm>
                <a:off x="7696200" y="1982788"/>
                <a:ext cx="1219200" cy="381000"/>
              </a:xfrm>
              <a:prstGeom prst="rect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9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EA9D70E-4B52-6C34-3211-772EFB4FE14C}"/>
                  </a:ext>
                </a:extLst>
              </p:cNvPr>
              <p:cNvSpPr/>
              <p:nvPr/>
            </p:nvSpPr>
            <p:spPr>
              <a:xfrm>
                <a:off x="7848600" y="2058988"/>
                <a:ext cx="2286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380FCBF7-26DB-8245-B0F5-DD090DBDA585}"/>
                  </a:ext>
                </a:extLst>
              </p:cNvPr>
              <p:cNvSpPr/>
              <p:nvPr/>
            </p:nvSpPr>
            <p:spPr>
              <a:xfrm>
                <a:off x="8191500" y="2058988"/>
                <a:ext cx="2286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B2D3BF3-D7BB-CCEA-1466-F7793865E23B}"/>
                  </a:ext>
                </a:extLst>
              </p:cNvPr>
              <p:cNvSpPr/>
              <p:nvPr/>
            </p:nvSpPr>
            <p:spPr>
              <a:xfrm>
                <a:off x="8534400" y="2058988"/>
                <a:ext cx="228600" cy="228600"/>
              </a:xfrm>
              <a:prstGeom prst="rect">
                <a:avLst/>
              </a:prstGeom>
              <a:solidFill>
                <a:schemeClr val="accent2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A43FADA-EA62-CB5C-7C1F-53D7DD0F04B1}"/>
                </a:ext>
              </a:extLst>
            </p:cNvPr>
            <p:cNvSpPr txBox="1"/>
            <p:nvPr/>
          </p:nvSpPr>
          <p:spPr>
            <a:xfrm>
              <a:off x="7905750" y="1525425"/>
              <a:ext cx="8001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</a:t>
              </a:r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DA723FF9-6998-013C-CE10-1DEECB57EAE7}"/>
              </a:ext>
            </a:extLst>
          </p:cNvPr>
          <p:cNvGrpSpPr/>
          <p:nvPr/>
        </p:nvGrpSpPr>
        <p:grpSpPr>
          <a:xfrm>
            <a:off x="381000" y="5254152"/>
            <a:ext cx="8534400" cy="382588"/>
            <a:chOff x="381000" y="3046412"/>
            <a:chExt cx="8534400" cy="382588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448DE91A-11EA-44C4-9318-4F9190F3295D}"/>
                </a:ext>
              </a:extLst>
            </p:cNvPr>
            <p:cNvGrpSpPr/>
            <p:nvPr/>
          </p:nvGrpSpPr>
          <p:grpSpPr>
            <a:xfrm>
              <a:off x="381000" y="3046412"/>
              <a:ext cx="8534400" cy="382588"/>
              <a:chOff x="381000" y="2514600"/>
              <a:chExt cx="8534400" cy="382588"/>
            </a:xfrm>
          </p:grpSpPr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5B30D05F-09DB-82E8-380E-F323F77B9D33}"/>
                  </a:ext>
                </a:extLst>
              </p:cNvPr>
              <p:cNvGrpSpPr/>
              <p:nvPr/>
            </p:nvGrpSpPr>
            <p:grpSpPr>
              <a:xfrm>
                <a:off x="381000" y="25146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6192A734-1E67-EFB2-78EB-4FAD24E8FEF0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835ED5D5-44E1-A472-E275-84EFEB7115C9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7" name="Rectangle 136">
                      <a:extLst>
                        <a:ext uri="{FF2B5EF4-FFF2-40B4-BE49-F238E27FC236}">
                          <a16:creationId xmlns:a16="http://schemas.microsoft.com/office/drawing/2014/main" id="{2B286F3A-4701-C13C-5795-81FEFB7260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8" name="Rectangle 137">
                      <a:extLst>
                        <a:ext uri="{FF2B5EF4-FFF2-40B4-BE49-F238E27FC236}">
                          <a16:creationId xmlns:a16="http://schemas.microsoft.com/office/drawing/2014/main" id="{B107A028-0F95-1DE9-38C9-5FB59811A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6544F01E-E933-8744-6327-E05CB1401285}"/>
                      </a:ext>
                    </a:extLst>
                  </p:cNvPr>
                  <p:cNvGrpSpPr/>
                  <p:nvPr/>
                </p:nvGrpSpPr>
                <p:grpSpPr>
                  <a:xfrm>
                    <a:off x="37338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5" name="Rectangle 134">
                      <a:extLst>
                        <a:ext uri="{FF2B5EF4-FFF2-40B4-BE49-F238E27FC236}">
                          <a16:creationId xmlns:a16="http://schemas.microsoft.com/office/drawing/2014/main" id="{B884C5E6-0D5B-FB4E-C998-8E5C1D17C2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6" name="Rectangle 135">
                      <a:extLst>
                        <a:ext uri="{FF2B5EF4-FFF2-40B4-BE49-F238E27FC236}">
                          <a16:creationId xmlns:a16="http://schemas.microsoft.com/office/drawing/2014/main" id="{A97316AB-1F90-68E0-E5A2-6A3974F8AB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05E7DBE9-0B7B-90F6-D96E-51DEC3A1AE57}"/>
                      </a:ext>
                    </a:extLst>
                  </p:cNvPr>
                  <p:cNvGrpSpPr/>
                  <p:nvPr/>
                </p:nvGrpSpPr>
                <p:grpSpPr>
                  <a:xfrm>
                    <a:off x="61722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3" name="Rectangle 132">
                      <a:extLst>
                        <a:ext uri="{FF2B5EF4-FFF2-40B4-BE49-F238E27FC236}">
                          <a16:creationId xmlns:a16="http://schemas.microsoft.com/office/drawing/2014/main" id="{3EECFBB7-49C9-D2AE-3E01-E868CE46CF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4" name="Rectangle 133">
                      <a:extLst>
                        <a:ext uri="{FF2B5EF4-FFF2-40B4-BE49-F238E27FC236}">
                          <a16:creationId xmlns:a16="http://schemas.microsoft.com/office/drawing/2014/main" id="{945C0067-599C-657B-2C35-03220157FA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6885B29B-E1A1-5501-07DD-D204EE02D2B9}"/>
                    </a:ext>
                  </a:extLst>
                </p:cNvPr>
                <p:cNvSpPr/>
                <p:nvPr/>
              </p:nvSpPr>
              <p:spPr>
                <a:xfrm>
                  <a:off x="1447800" y="2057400"/>
                  <a:ext cx="9144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A7A5AF30-4EE5-1193-A253-A15EBBB700C5}"/>
                    </a:ext>
                  </a:extLst>
                </p:cNvPr>
                <p:cNvSpPr/>
                <p:nvPr/>
              </p:nvSpPr>
              <p:spPr>
                <a:xfrm>
                  <a:off x="3352800" y="20574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6A1E255B-33C0-567B-6F2F-0675942EB712}"/>
                    </a:ext>
                  </a:extLst>
                </p:cNvPr>
                <p:cNvGrpSpPr/>
                <p:nvPr/>
              </p:nvGrpSpPr>
              <p:grpSpPr>
                <a:xfrm>
                  <a:off x="51054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128" name="Rectangle 127">
                    <a:extLst>
                      <a:ext uri="{FF2B5EF4-FFF2-40B4-BE49-F238E27FC236}">
                        <a16:creationId xmlns:a16="http://schemas.microsoft.com/office/drawing/2014/main" id="{D928BA60-C1F2-B841-2233-8CAADDBF6185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53A6BBC5-65E1-B04F-C4CE-E4C337E6BBDA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3D44E247-9F52-0A73-D498-7ADF6A248B17}"/>
                    </a:ext>
                  </a:extLst>
                </p:cNvPr>
                <p:cNvGrpSpPr/>
                <p:nvPr/>
              </p:nvGrpSpPr>
              <p:grpSpPr>
                <a:xfrm>
                  <a:off x="63246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125" name="Rectangle 124">
                    <a:extLst>
                      <a:ext uri="{FF2B5EF4-FFF2-40B4-BE49-F238E27FC236}">
                        <a16:creationId xmlns:a16="http://schemas.microsoft.com/office/drawing/2014/main" id="{89C15347-94BD-4341-F418-102226FB1616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6" name="Rectangle 125">
                    <a:extLst>
                      <a:ext uri="{FF2B5EF4-FFF2-40B4-BE49-F238E27FC236}">
                        <a16:creationId xmlns:a16="http://schemas.microsoft.com/office/drawing/2014/main" id="{8D8293F4-B977-9D5B-84F9-71A04D38A3F4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Rectangle 126">
                    <a:extLst>
                      <a:ext uri="{FF2B5EF4-FFF2-40B4-BE49-F238E27FC236}">
                        <a16:creationId xmlns:a16="http://schemas.microsoft.com/office/drawing/2014/main" id="{E9D1F527-63EB-DD71-4F46-CDC8689D6E04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47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489A4DD1-C199-E0E1-B8D2-89E81BE3FA5B}"/>
                    </a:ext>
                  </a:extLst>
                </p:cNvPr>
                <p:cNvSpPr/>
                <p:nvPr/>
              </p:nvSpPr>
              <p:spPr>
                <a:xfrm>
                  <a:off x="8229600" y="20574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F9CCA269-BE43-F209-E43D-4EBDA588AF8A}"/>
                  </a:ext>
                </a:extLst>
              </p:cNvPr>
              <p:cNvSpPr/>
              <p:nvPr/>
            </p:nvSpPr>
            <p:spPr>
              <a:xfrm>
                <a:off x="7696200" y="2516188"/>
                <a:ext cx="1219200" cy="381000"/>
              </a:xfrm>
              <a:prstGeom prst="rect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9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B1E65DDB-BE7F-F1B0-D812-7B584C15FC85}"/>
                  </a:ext>
                </a:extLst>
              </p:cNvPr>
              <p:cNvSpPr/>
              <p:nvPr/>
            </p:nvSpPr>
            <p:spPr>
              <a:xfrm>
                <a:off x="7848600" y="2592388"/>
                <a:ext cx="2286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1A647203-B173-388B-5BB7-9A7C3F25B769}"/>
                  </a:ext>
                </a:extLst>
              </p:cNvPr>
              <p:cNvSpPr/>
              <p:nvPr/>
            </p:nvSpPr>
            <p:spPr>
              <a:xfrm>
                <a:off x="8191500" y="2592388"/>
                <a:ext cx="2286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DE36055C-EA55-5150-27CB-F71D2EDE4490}"/>
                  </a:ext>
                </a:extLst>
              </p:cNvPr>
              <p:cNvSpPr/>
              <p:nvPr/>
            </p:nvSpPr>
            <p:spPr>
              <a:xfrm>
                <a:off x="8534400" y="2592388"/>
                <a:ext cx="228600" cy="228600"/>
              </a:xfrm>
              <a:prstGeom prst="rect">
                <a:avLst/>
              </a:prstGeom>
              <a:solidFill>
                <a:schemeClr val="accent2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A8DFDA70-607C-3AA2-1A59-C701E58D9137}"/>
                </a:ext>
              </a:extLst>
            </p:cNvPr>
            <p:cNvSpPr/>
            <p:nvPr/>
          </p:nvSpPr>
          <p:spPr>
            <a:xfrm>
              <a:off x="2966136" y="3122612"/>
              <a:ext cx="914400" cy="228600"/>
            </a:xfrm>
            <a:prstGeom prst="rect">
              <a:avLst/>
            </a:prstGeom>
            <a:solidFill>
              <a:schemeClr val="accent5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7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AA411E3-4937-D51E-2C89-54FB31C299EB}"/>
              </a:ext>
            </a:extLst>
          </p:cNvPr>
          <p:cNvGrpSpPr/>
          <p:nvPr/>
        </p:nvGrpSpPr>
        <p:grpSpPr>
          <a:xfrm>
            <a:off x="381514" y="5789612"/>
            <a:ext cx="8534400" cy="382588"/>
            <a:chOff x="381000" y="3046412"/>
            <a:chExt cx="8534400" cy="382588"/>
          </a:xfrm>
        </p:grpSpPr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C219E880-73F5-E314-0118-1210CCADE2EF}"/>
                </a:ext>
              </a:extLst>
            </p:cNvPr>
            <p:cNvGrpSpPr/>
            <p:nvPr/>
          </p:nvGrpSpPr>
          <p:grpSpPr>
            <a:xfrm>
              <a:off x="381000" y="3046412"/>
              <a:ext cx="8534400" cy="382588"/>
              <a:chOff x="381000" y="2514600"/>
              <a:chExt cx="8534400" cy="382588"/>
            </a:xfrm>
          </p:grpSpPr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1D9AD8B8-522A-DC2B-816D-7DEEA828ACF3}"/>
                  </a:ext>
                </a:extLst>
              </p:cNvPr>
              <p:cNvGrpSpPr/>
              <p:nvPr/>
            </p:nvGrpSpPr>
            <p:grpSpPr>
              <a:xfrm>
                <a:off x="381000" y="25146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147" name="Group 146">
                  <a:extLst>
                    <a:ext uri="{FF2B5EF4-FFF2-40B4-BE49-F238E27FC236}">
                      <a16:creationId xmlns:a16="http://schemas.microsoft.com/office/drawing/2014/main" id="{E4174D44-46C6-C702-8EBD-65A1D77594A4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152" name="Group 151">
                    <a:extLst>
                      <a:ext uri="{FF2B5EF4-FFF2-40B4-BE49-F238E27FC236}">
                        <a16:creationId xmlns:a16="http://schemas.microsoft.com/office/drawing/2014/main" id="{B5545E5B-FBE8-AAEF-0AB3-86809FD6F6DD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59" name="Rectangle 158">
                      <a:extLst>
                        <a:ext uri="{FF2B5EF4-FFF2-40B4-BE49-F238E27FC236}">
                          <a16:creationId xmlns:a16="http://schemas.microsoft.com/office/drawing/2014/main" id="{15728929-6AF0-B6C8-6B63-AB1F4C0EEC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60" name="Rectangle 159">
                      <a:extLst>
                        <a:ext uri="{FF2B5EF4-FFF2-40B4-BE49-F238E27FC236}">
                          <a16:creationId xmlns:a16="http://schemas.microsoft.com/office/drawing/2014/main" id="{1583DBE7-9A2D-3BCD-67A4-64896BDB8F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53" name="Group 152">
                    <a:extLst>
                      <a:ext uri="{FF2B5EF4-FFF2-40B4-BE49-F238E27FC236}">
                        <a16:creationId xmlns:a16="http://schemas.microsoft.com/office/drawing/2014/main" id="{01C9C8DE-2D2F-99A2-5BD3-42F4B2C52E43}"/>
                      </a:ext>
                    </a:extLst>
                  </p:cNvPr>
                  <p:cNvGrpSpPr/>
                  <p:nvPr/>
                </p:nvGrpSpPr>
                <p:grpSpPr>
                  <a:xfrm>
                    <a:off x="37338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57" name="Rectangle 156">
                      <a:extLst>
                        <a:ext uri="{FF2B5EF4-FFF2-40B4-BE49-F238E27FC236}">
                          <a16:creationId xmlns:a16="http://schemas.microsoft.com/office/drawing/2014/main" id="{8C4A513C-3001-F87B-A5D6-D776301C1D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8" name="Rectangle 157">
                      <a:extLst>
                        <a:ext uri="{FF2B5EF4-FFF2-40B4-BE49-F238E27FC236}">
                          <a16:creationId xmlns:a16="http://schemas.microsoft.com/office/drawing/2014/main" id="{9982BBC6-89FC-682F-1B66-DEECD16FE2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54" name="Group 153">
                    <a:extLst>
                      <a:ext uri="{FF2B5EF4-FFF2-40B4-BE49-F238E27FC236}">
                        <a16:creationId xmlns:a16="http://schemas.microsoft.com/office/drawing/2014/main" id="{E47A364B-7A9B-E6DA-070E-B328DAE1A702}"/>
                      </a:ext>
                    </a:extLst>
                  </p:cNvPr>
                  <p:cNvGrpSpPr/>
                  <p:nvPr/>
                </p:nvGrpSpPr>
                <p:grpSpPr>
                  <a:xfrm>
                    <a:off x="61722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55" name="Rectangle 154">
                      <a:extLst>
                        <a:ext uri="{FF2B5EF4-FFF2-40B4-BE49-F238E27FC236}">
                          <a16:creationId xmlns:a16="http://schemas.microsoft.com/office/drawing/2014/main" id="{1B9666F2-5AB1-1616-D9DE-5231564B61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6" name="Rectangle 155">
                      <a:extLst>
                        <a:ext uri="{FF2B5EF4-FFF2-40B4-BE49-F238E27FC236}">
                          <a16:creationId xmlns:a16="http://schemas.microsoft.com/office/drawing/2014/main" id="{556FD393-A353-4F97-4517-6DE7EBAA4E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9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5D68B744-8764-0DB6-A0FC-D0CD025F9D27}"/>
                    </a:ext>
                  </a:extLst>
                </p:cNvPr>
                <p:cNvSpPr/>
                <p:nvPr/>
              </p:nvSpPr>
              <p:spPr>
                <a:xfrm>
                  <a:off x="1447800" y="2057400"/>
                  <a:ext cx="9144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9" name="Rectangle 148">
                  <a:extLst>
                    <a:ext uri="{FF2B5EF4-FFF2-40B4-BE49-F238E27FC236}">
                      <a16:creationId xmlns:a16="http://schemas.microsoft.com/office/drawing/2014/main" id="{5556C581-58F3-3A65-85F5-8CFCAFC87C97}"/>
                    </a:ext>
                  </a:extLst>
                </p:cNvPr>
                <p:cNvSpPr/>
                <p:nvPr/>
              </p:nvSpPr>
              <p:spPr>
                <a:xfrm>
                  <a:off x="3352800" y="20574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0" name="Rectangle 149">
                  <a:extLst>
                    <a:ext uri="{FF2B5EF4-FFF2-40B4-BE49-F238E27FC236}">
                      <a16:creationId xmlns:a16="http://schemas.microsoft.com/office/drawing/2014/main" id="{2F00C7D2-3552-0886-8B4A-A07E8A182D38}"/>
                    </a:ext>
                  </a:extLst>
                </p:cNvPr>
                <p:cNvSpPr/>
                <p:nvPr/>
              </p:nvSpPr>
              <p:spPr>
                <a:xfrm>
                  <a:off x="5105400" y="20574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1" name="Rectangle 150">
                  <a:extLst>
                    <a:ext uri="{FF2B5EF4-FFF2-40B4-BE49-F238E27FC236}">
                      <a16:creationId xmlns:a16="http://schemas.microsoft.com/office/drawing/2014/main" id="{F8068986-2F13-55B8-D7E7-D1ECC1961131}"/>
                    </a:ext>
                  </a:extLst>
                </p:cNvPr>
                <p:cNvSpPr/>
                <p:nvPr/>
              </p:nvSpPr>
              <p:spPr>
                <a:xfrm>
                  <a:off x="6324086" y="2057400"/>
                  <a:ext cx="914914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47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908F5069-5BA6-A0CE-7ECB-207335FAE36C}"/>
                  </a:ext>
                </a:extLst>
              </p:cNvPr>
              <p:cNvSpPr/>
              <p:nvPr/>
            </p:nvSpPr>
            <p:spPr>
              <a:xfrm>
                <a:off x="7696200" y="2516188"/>
                <a:ext cx="1219200" cy="381000"/>
              </a:xfrm>
              <a:prstGeom prst="rect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9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F340952C-6348-3C32-A6D9-40EC1F0B3A0F}"/>
                  </a:ext>
                </a:extLst>
              </p:cNvPr>
              <p:cNvSpPr/>
              <p:nvPr/>
            </p:nvSpPr>
            <p:spPr>
              <a:xfrm>
                <a:off x="7848600" y="2592388"/>
                <a:ext cx="2286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F6E0FE50-A7A7-A1E1-B224-4B5490138442}"/>
                  </a:ext>
                </a:extLst>
              </p:cNvPr>
              <p:cNvSpPr/>
              <p:nvPr/>
            </p:nvSpPr>
            <p:spPr>
              <a:xfrm>
                <a:off x="8191500" y="2592388"/>
                <a:ext cx="2286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AFB1CE44-5CB7-DF98-273F-C56FC5E21777}"/>
                  </a:ext>
                </a:extLst>
              </p:cNvPr>
              <p:cNvSpPr/>
              <p:nvPr/>
            </p:nvSpPr>
            <p:spPr>
              <a:xfrm>
                <a:off x="8534400" y="2592388"/>
                <a:ext cx="228600" cy="228600"/>
              </a:xfrm>
              <a:prstGeom prst="rect">
                <a:avLst/>
              </a:prstGeom>
              <a:solidFill>
                <a:schemeClr val="accent2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47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53DA4D6-4199-2077-5088-50E578C9FAA3}"/>
                </a:ext>
              </a:extLst>
            </p:cNvPr>
            <p:cNvSpPr/>
            <p:nvPr/>
          </p:nvSpPr>
          <p:spPr>
            <a:xfrm>
              <a:off x="2966136" y="3122612"/>
              <a:ext cx="914400" cy="228600"/>
            </a:xfrm>
            <a:prstGeom prst="rect">
              <a:avLst/>
            </a:prstGeom>
            <a:solidFill>
              <a:schemeClr val="accent5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47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401688FC-B110-2432-845D-45CAE73CBA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846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Propagation</a:t>
            </a:r>
          </a:p>
        </p:txBody>
      </p:sp>
      <p:sp>
        <p:nvSpPr>
          <p:cNvPr id="31846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0"/>
            <a:ext cx="8229600" cy="4785360"/>
          </a:xfrm>
        </p:spPr>
        <p:txBody>
          <a:bodyPr>
            <a:normAutofit lnSpcReduction="10000"/>
          </a:bodyPr>
          <a:lstStyle/>
          <a:p>
            <a:pPr>
              <a:spcAft>
                <a:spcPts val="21000"/>
              </a:spcAft>
            </a:pPr>
            <a:r>
              <a:rPr lang="en-US" dirty="0"/>
              <a:t>Forward checking </a:t>
            </a:r>
            <a:r>
              <a:rPr lang="en-US" i="1" dirty="0"/>
              <a:t>does not </a:t>
            </a:r>
            <a:r>
              <a:rPr lang="en-US" dirty="0"/>
              <a:t>detect all failures early: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From this stage in the search, there is no point in continuing, since NT and SA cannot both be blue</a:t>
            </a:r>
          </a:p>
          <a:p>
            <a:r>
              <a:rPr lang="en-US" dirty="0"/>
              <a:t>Better forms of constraint propagation </a:t>
            </a:r>
            <a:r>
              <a:rPr lang="en-US" i="1" dirty="0"/>
              <a:t>repeatedly</a:t>
            </a:r>
            <a:r>
              <a:rPr lang="en-US" dirty="0"/>
              <a:t> enforce constraints to detect such situations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5C5B964-2B2D-0E4B-BA76-E5550D738080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6D9C0E0-FFCC-4E1F-4ED4-5A6CABEB3D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29558" y="1812295"/>
            <a:ext cx="1019983" cy="847449"/>
          </a:xfrm>
          <a:prstGeom prst="rect">
            <a:avLst/>
          </a:prstGeom>
        </p:spPr>
      </p:pic>
      <p:sp>
        <p:nvSpPr>
          <p:cNvPr id="20" name="Right Arrow 19">
            <a:extLst>
              <a:ext uri="{FF2B5EF4-FFF2-40B4-BE49-F238E27FC236}">
                <a16:creationId xmlns:a16="http://schemas.microsoft.com/office/drawing/2014/main" id="{7F5BB03F-521E-CFB2-B72F-CD8FF8537F4C}"/>
              </a:ext>
            </a:extLst>
          </p:cNvPr>
          <p:cNvSpPr/>
          <p:nvPr/>
        </p:nvSpPr>
        <p:spPr>
          <a:xfrm>
            <a:off x="2404536" y="2106465"/>
            <a:ext cx="446243" cy="254996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89512DDA-5703-E838-6F83-265AC2E47A81}"/>
              </a:ext>
            </a:extLst>
          </p:cNvPr>
          <p:cNvSpPr/>
          <p:nvPr/>
        </p:nvSpPr>
        <p:spPr>
          <a:xfrm>
            <a:off x="4317004" y="2106465"/>
            <a:ext cx="446243" cy="254996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84A6D15-907C-7248-1571-8850C9F44F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020776" y="1854456"/>
            <a:ext cx="977484" cy="81213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A3BE409-316A-F450-5FA3-3FEDC50630C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975743" y="1872191"/>
            <a:ext cx="998733" cy="829793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69D13652-3DA0-56CB-A709-735367CB97D3}"/>
              </a:ext>
            </a:extLst>
          </p:cNvPr>
          <p:cNvGrpSpPr/>
          <p:nvPr/>
        </p:nvGrpSpPr>
        <p:grpSpPr>
          <a:xfrm>
            <a:off x="1002060" y="3575081"/>
            <a:ext cx="7139880" cy="320073"/>
            <a:chOff x="381000" y="2514600"/>
            <a:chExt cx="8534400" cy="38258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9541180-12B0-AFCA-214A-DD2A55950311}"/>
                </a:ext>
              </a:extLst>
            </p:cNvPr>
            <p:cNvGrpSpPr/>
            <p:nvPr/>
          </p:nvGrpSpPr>
          <p:grpSpPr>
            <a:xfrm>
              <a:off x="381000" y="2514600"/>
              <a:ext cx="7315200" cy="381000"/>
              <a:chOff x="1295400" y="1981200"/>
              <a:chExt cx="7315200" cy="381000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B80F3850-780E-6120-AE8A-29CF3B3472CB}"/>
                  </a:ext>
                </a:extLst>
              </p:cNvPr>
              <p:cNvGrpSpPr/>
              <p:nvPr/>
            </p:nvGrpSpPr>
            <p:grpSpPr>
              <a:xfrm>
                <a:off x="1295400" y="19812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55" name="Group 54">
                  <a:extLst>
                    <a:ext uri="{FF2B5EF4-FFF2-40B4-BE49-F238E27FC236}">
                      <a16:creationId xmlns:a16="http://schemas.microsoft.com/office/drawing/2014/main" id="{EC963625-18CE-C7F9-A518-367E25A6EFDA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7FDB99D0-840C-1857-743E-982B97A4DF50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61C06786-B330-52D9-52BD-4777301578CA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E1F77487-4DB3-0C70-0187-DDA819D01E98}"/>
                    </a:ext>
                  </a:extLst>
                </p:cNvPr>
                <p:cNvGrpSpPr/>
                <p:nvPr/>
              </p:nvGrpSpPr>
              <p:grpSpPr>
                <a:xfrm>
                  <a:off x="37338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4A43D50F-4EB0-F62C-139C-B769731E8A6F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5DEE7450-1420-6827-DB31-8A752AB0EACE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E974621F-502B-7622-4481-908452D868D0}"/>
                    </a:ext>
                  </a:extLst>
                </p:cNvPr>
                <p:cNvGrpSpPr/>
                <p:nvPr/>
              </p:nvGrpSpPr>
              <p:grpSpPr>
                <a:xfrm>
                  <a:off x="6172200" y="1981200"/>
                  <a:ext cx="2438400" cy="381000"/>
                  <a:chOff x="1295400" y="1981200"/>
                  <a:chExt cx="2438400" cy="381000"/>
                </a:xfrm>
              </p:grpSpPr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A8DBB6A3-B117-57AF-5DB8-CE96907E5360}"/>
                      </a:ext>
                    </a:extLst>
                  </p:cNvPr>
                  <p:cNvSpPr/>
                  <p:nvPr/>
                </p:nvSpPr>
                <p:spPr>
                  <a:xfrm>
                    <a:off x="12954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Rectangle 58">
                    <a:extLst>
                      <a:ext uri="{FF2B5EF4-FFF2-40B4-BE49-F238E27FC236}">
                        <a16:creationId xmlns:a16="http://schemas.microsoft.com/office/drawing/2014/main" id="{92958D90-7970-B22D-283C-A4273E2B0CA3}"/>
                      </a:ext>
                    </a:extLst>
                  </p:cNvPr>
                  <p:cNvSpPr/>
                  <p:nvPr/>
                </p:nvSpPr>
                <p:spPr>
                  <a:xfrm>
                    <a:off x="2514600" y="1981200"/>
                    <a:ext cx="1219200" cy="381000"/>
                  </a:xfrm>
                  <a:prstGeom prst="rect">
                    <a:avLst/>
                  </a:prstGeom>
                  <a:noFill/>
                  <a:ln w="19050">
                    <a:solidFill>
                      <a:schemeClr val="tx2">
                        <a:lumMod val="75000"/>
                      </a:schemeClr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700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1A110E0-20BD-A8F9-B562-4EDD25750306}"/>
                  </a:ext>
                </a:extLst>
              </p:cNvPr>
              <p:cNvSpPr/>
              <p:nvPr/>
            </p:nvSpPr>
            <p:spPr>
              <a:xfrm>
                <a:off x="1447800" y="2057400"/>
                <a:ext cx="9144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247A048-B7C6-F768-08C5-E4A5C74E1254}"/>
                  </a:ext>
                </a:extLst>
              </p:cNvPr>
              <p:cNvGrpSpPr/>
              <p:nvPr/>
            </p:nvGrpSpPr>
            <p:grpSpPr>
              <a:xfrm>
                <a:off x="3009900" y="2057400"/>
                <a:ext cx="571500" cy="228600"/>
                <a:chOff x="1790700" y="1600200"/>
                <a:chExt cx="571500" cy="228600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4FB757A-7156-49B2-87B5-E19EBFF3EAB1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BCBD76B-E2E0-AD96-320F-814E81396621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D08F068D-650C-E6EC-6964-2AF4AC6F6F90}"/>
                  </a:ext>
                </a:extLst>
              </p:cNvPr>
              <p:cNvGrpSpPr/>
              <p:nvPr/>
            </p:nvGrpSpPr>
            <p:grpSpPr>
              <a:xfrm>
                <a:off x="38862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FA17B6A1-2D18-C4EE-44FD-54A1963BFBAB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>
                  <a:extLst>
                    <a:ext uri="{FF2B5EF4-FFF2-40B4-BE49-F238E27FC236}">
                      <a16:creationId xmlns:a16="http://schemas.microsoft.com/office/drawing/2014/main" id="{67083DEB-8566-1FB4-0EC1-983946F5E820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568F5776-687E-D20B-078B-7D706F2FE4CE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AB5E05C5-0FF6-5558-36FC-08534AFBC271}"/>
                  </a:ext>
                </a:extLst>
              </p:cNvPr>
              <p:cNvGrpSpPr/>
              <p:nvPr/>
            </p:nvGrpSpPr>
            <p:grpSpPr>
              <a:xfrm>
                <a:off x="51054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512D0D33-11E7-76FA-EFC5-6AF0485CD96C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72DFD5B0-85B0-5BF1-250A-DFF96E474B32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596DF330-BA3B-CD43-A829-97A482445C15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E85D7B24-8A38-17FC-D89A-70722CD211A6}"/>
                  </a:ext>
                </a:extLst>
              </p:cNvPr>
              <p:cNvGrpSpPr/>
              <p:nvPr/>
            </p:nvGrpSpPr>
            <p:grpSpPr>
              <a:xfrm>
                <a:off x="6324600" y="2057400"/>
                <a:ext cx="914400" cy="228600"/>
                <a:chOff x="1447800" y="1600200"/>
                <a:chExt cx="914400" cy="228600"/>
              </a:xfrm>
            </p:grpSpPr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4CCED13F-59D9-AF03-2255-2AFC147FA0CB}"/>
                    </a:ext>
                  </a:extLst>
                </p:cNvPr>
                <p:cNvSpPr/>
                <p:nvPr/>
              </p:nvSpPr>
              <p:spPr>
                <a:xfrm>
                  <a:off x="1447800" y="1600200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33F53DFA-1A5E-F599-B13B-5E1443F3DAFF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69327182-FA83-F845-FA7F-95941285A82C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9D930156-14DC-7FD6-BBE9-314221AD56BB}"/>
                  </a:ext>
                </a:extLst>
              </p:cNvPr>
              <p:cNvGrpSpPr/>
              <p:nvPr/>
            </p:nvGrpSpPr>
            <p:grpSpPr>
              <a:xfrm>
                <a:off x="7886700" y="2057400"/>
                <a:ext cx="571500" cy="228600"/>
                <a:chOff x="1790700" y="1600200"/>
                <a:chExt cx="571500" cy="228600"/>
              </a:xfrm>
            </p:grpSpPr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C4F2D46C-2242-8EA0-504B-76DC8F845E93}"/>
                    </a:ext>
                  </a:extLst>
                </p:cNvPr>
                <p:cNvSpPr/>
                <p:nvPr/>
              </p:nvSpPr>
              <p:spPr>
                <a:xfrm>
                  <a:off x="1790700" y="1600200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7D8E585F-CB76-0088-0571-8F932A508C23}"/>
                    </a:ext>
                  </a:extLst>
                </p:cNvPr>
                <p:cNvSpPr/>
                <p:nvPr/>
              </p:nvSpPr>
              <p:spPr>
                <a:xfrm>
                  <a:off x="2133600" y="16002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CFC6D78-C8A6-75D0-E3A0-5EF1CA3F2017}"/>
                </a:ext>
              </a:extLst>
            </p:cNvPr>
            <p:cNvSpPr/>
            <p:nvPr/>
          </p:nvSpPr>
          <p:spPr>
            <a:xfrm>
              <a:off x="7696200" y="2516188"/>
              <a:ext cx="1219200" cy="381000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70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586CBD-F847-77E3-FB6A-4DB3F536A441}"/>
                </a:ext>
              </a:extLst>
            </p:cNvPr>
            <p:cNvSpPr/>
            <p:nvPr/>
          </p:nvSpPr>
          <p:spPr>
            <a:xfrm>
              <a:off x="7848600" y="2592388"/>
              <a:ext cx="228600" cy="228600"/>
            </a:xfrm>
            <a:prstGeom prst="rect">
              <a:avLst/>
            </a:prstGeom>
            <a:solidFill>
              <a:schemeClr val="accent3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32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C067570-E134-549F-1C7D-861617518291}"/>
                </a:ext>
              </a:extLst>
            </p:cNvPr>
            <p:cNvSpPr/>
            <p:nvPr/>
          </p:nvSpPr>
          <p:spPr>
            <a:xfrm>
              <a:off x="8191500" y="2592388"/>
              <a:ext cx="228600" cy="228600"/>
            </a:xfrm>
            <a:prstGeom prst="rect">
              <a:avLst/>
            </a:prstGeom>
            <a:solidFill>
              <a:schemeClr val="accent5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32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F71B9E9-D2A9-2E98-FD13-74BAC70310E1}"/>
                </a:ext>
              </a:extLst>
            </p:cNvPr>
            <p:cNvSpPr/>
            <p:nvPr/>
          </p:nvSpPr>
          <p:spPr>
            <a:xfrm>
              <a:off x="8534400" y="2592388"/>
              <a:ext cx="228600" cy="228600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32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6D0B71EE-FE70-6DA1-F6A1-62DCD4BDC317}"/>
              </a:ext>
            </a:extLst>
          </p:cNvPr>
          <p:cNvGrpSpPr/>
          <p:nvPr/>
        </p:nvGrpSpPr>
        <p:grpSpPr>
          <a:xfrm>
            <a:off x="1002060" y="2747536"/>
            <a:ext cx="7139880" cy="701375"/>
            <a:chOff x="381000" y="1525425"/>
            <a:chExt cx="8534400" cy="838363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7A06145-5FEE-56E1-D890-91D66C664291}"/>
                </a:ext>
              </a:extLst>
            </p:cNvPr>
            <p:cNvSpPr txBox="1"/>
            <p:nvPr/>
          </p:nvSpPr>
          <p:spPr>
            <a:xfrm>
              <a:off x="590549" y="1525425"/>
              <a:ext cx="8001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1C42A4F-5D94-56CC-8D8E-9BB01483CFF5}"/>
                </a:ext>
              </a:extLst>
            </p:cNvPr>
            <p:cNvSpPr txBox="1"/>
            <p:nvPr/>
          </p:nvSpPr>
          <p:spPr>
            <a:xfrm>
              <a:off x="1866900" y="1542990"/>
              <a:ext cx="6858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8036921-AF99-92C0-AA74-3D44B68F8BA7}"/>
                </a:ext>
              </a:extLst>
            </p:cNvPr>
            <p:cNvSpPr txBox="1"/>
            <p:nvPr/>
          </p:nvSpPr>
          <p:spPr>
            <a:xfrm>
              <a:off x="3086100" y="1538069"/>
              <a:ext cx="6858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80CEBE1-4DCD-AF1C-984E-A31BBD7DEE0C}"/>
                </a:ext>
              </a:extLst>
            </p:cNvPr>
            <p:cNvSpPr txBox="1"/>
            <p:nvPr/>
          </p:nvSpPr>
          <p:spPr>
            <a:xfrm>
              <a:off x="4101702" y="1538297"/>
              <a:ext cx="100965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62658190-32D3-D10E-1C84-A42001D2A8E3}"/>
                </a:ext>
              </a:extLst>
            </p:cNvPr>
            <p:cNvSpPr txBox="1"/>
            <p:nvPr/>
          </p:nvSpPr>
          <p:spPr>
            <a:xfrm>
              <a:off x="5467350" y="1538069"/>
              <a:ext cx="8001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88AB3B-5D47-F928-15D5-3B2F07D17A07}"/>
                </a:ext>
              </a:extLst>
            </p:cNvPr>
            <p:cNvSpPr txBox="1"/>
            <p:nvPr/>
          </p:nvSpPr>
          <p:spPr>
            <a:xfrm>
              <a:off x="6686550" y="1538069"/>
              <a:ext cx="8001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F2052E0B-433F-CDFD-5610-A3B645CEF43E}"/>
                </a:ext>
              </a:extLst>
            </p:cNvPr>
            <p:cNvGrpSpPr/>
            <p:nvPr/>
          </p:nvGrpSpPr>
          <p:grpSpPr>
            <a:xfrm>
              <a:off x="381000" y="1981200"/>
              <a:ext cx="8534400" cy="382588"/>
              <a:chOff x="381000" y="1981200"/>
              <a:chExt cx="8534400" cy="38258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0C19375-E612-80D0-A96A-918BD733F2F1}"/>
                  </a:ext>
                </a:extLst>
              </p:cNvPr>
              <p:cNvGrpSpPr/>
              <p:nvPr/>
            </p:nvGrpSpPr>
            <p:grpSpPr>
              <a:xfrm>
                <a:off x="381000" y="19812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97D64862-C145-F2AD-CAD0-34E784AA910B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103" name="Group 102">
                    <a:extLst>
                      <a:ext uri="{FF2B5EF4-FFF2-40B4-BE49-F238E27FC236}">
                        <a16:creationId xmlns:a16="http://schemas.microsoft.com/office/drawing/2014/main" id="{F726564D-6B01-639A-949D-CD210AF8CA75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10" name="Rectangle 109">
                      <a:extLst>
                        <a:ext uri="{FF2B5EF4-FFF2-40B4-BE49-F238E27FC236}">
                          <a16:creationId xmlns:a16="http://schemas.microsoft.com/office/drawing/2014/main" id="{35013169-60B5-B9BD-09D4-7F6D937A3C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1" name="Rectangle 110">
                      <a:extLst>
                        <a:ext uri="{FF2B5EF4-FFF2-40B4-BE49-F238E27FC236}">
                          <a16:creationId xmlns:a16="http://schemas.microsoft.com/office/drawing/2014/main" id="{A2FD553B-D17E-3CEF-ED39-D22CA26214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20244F95-884F-0AED-2EFE-CF0718CFB78E}"/>
                      </a:ext>
                    </a:extLst>
                  </p:cNvPr>
                  <p:cNvGrpSpPr/>
                  <p:nvPr/>
                </p:nvGrpSpPr>
                <p:grpSpPr>
                  <a:xfrm>
                    <a:off x="37338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08" name="Rectangle 107">
                      <a:extLst>
                        <a:ext uri="{FF2B5EF4-FFF2-40B4-BE49-F238E27FC236}">
                          <a16:creationId xmlns:a16="http://schemas.microsoft.com/office/drawing/2014/main" id="{84741227-48C9-4829-4BD8-E12DBD5CDE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9" name="Rectangle 108">
                      <a:extLst>
                        <a:ext uri="{FF2B5EF4-FFF2-40B4-BE49-F238E27FC236}">
                          <a16:creationId xmlns:a16="http://schemas.microsoft.com/office/drawing/2014/main" id="{059177FA-9421-8A59-BCD4-BFF08413EF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077B5B9C-90D8-1B48-4E8F-4F8D0DAE566E}"/>
                      </a:ext>
                    </a:extLst>
                  </p:cNvPr>
                  <p:cNvGrpSpPr/>
                  <p:nvPr/>
                </p:nvGrpSpPr>
                <p:grpSpPr>
                  <a:xfrm>
                    <a:off x="61722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06" name="Rectangle 105">
                      <a:extLst>
                        <a:ext uri="{FF2B5EF4-FFF2-40B4-BE49-F238E27FC236}">
                          <a16:creationId xmlns:a16="http://schemas.microsoft.com/office/drawing/2014/main" id="{AF13F720-4EE5-7E71-B3B3-E5B0108DF9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7" name="Rectangle 106">
                      <a:extLst>
                        <a:ext uri="{FF2B5EF4-FFF2-40B4-BE49-F238E27FC236}">
                          <a16:creationId xmlns:a16="http://schemas.microsoft.com/office/drawing/2014/main" id="{B7382D5A-97CB-C2AE-2EC2-715DD6A0CA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CE73B5FC-B17C-A9D7-0959-92FE1899554D}"/>
                    </a:ext>
                  </a:extLst>
                </p:cNvPr>
                <p:cNvGrpSpPr/>
                <p:nvPr/>
              </p:nvGrpSpPr>
              <p:grpSpPr>
                <a:xfrm>
                  <a:off x="14478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100" name="Rectangle 99">
                    <a:extLst>
                      <a:ext uri="{FF2B5EF4-FFF2-40B4-BE49-F238E27FC236}">
                        <a16:creationId xmlns:a16="http://schemas.microsoft.com/office/drawing/2014/main" id="{03761307-DE5F-E545-2606-999877D14C64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8BA2C3A3-6FAE-7D16-4A78-3F63E1760CBA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2" name="Rectangle 101">
                    <a:extLst>
                      <a:ext uri="{FF2B5EF4-FFF2-40B4-BE49-F238E27FC236}">
                        <a16:creationId xmlns:a16="http://schemas.microsoft.com/office/drawing/2014/main" id="{1BDD55AB-298B-F44D-B6FF-33B8120B9EF4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545CF3C-2182-EBFA-CF5D-4E1D01A3ACC5}"/>
                    </a:ext>
                  </a:extLst>
                </p:cNvPr>
                <p:cNvGrpSpPr/>
                <p:nvPr/>
              </p:nvGrpSpPr>
              <p:grpSpPr>
                <a:xfrm>
                  <a:off x="26670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7" name="Rectangle 96">
                    <a:extLst>
                      <a:ext uri="{FF2B5EF4-FFF2-40B4-BE49-F238E27FC236}">
                        <a16:creationId xmlns:a16="http://schemas.microsoft.com/office/drawing/2014/main" id="{698103DC-5EF5-9218-9A4C-ED2C20867572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8" name="Rectangle 97">
                    <a:extLst>
                      <a:ext uri="{FF2B5EF4-FFF2-40B4-BE49-F238E27FC236}">
                        <a16:creationId xmlns:a16="http://schemas.microsoft.com/office/drawing/2014/main" id="{D1639787-8649-A9E5-39A5-F9FEA5C48F58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9" name="Rectangle 98">
                    <a:extLst>
                      <a:ext uri="{FF2B5EF4-FFF2-40B4-BE49-F238E27FC236}">
                        <a16:creationId xmlns:a16="http://schemas.microsoft.com/office/drawing/2014/main" id="{FF8B06DF-41D3-FD2E-BFEE-A1951FEC5CA6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8348057C-2B4D-1DE2-BD55-69E192F8BD0B}"/>
                    </a:ext>
                  </a:extLst>
                </p:cNvPr>
                <p:cNvGrpSpPr/>
                <p:nvPr/>
              </p:nvGrpSpPr>
              <p:grpSpPr>
                <a:xfrm>
                  <a:off x="38862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88A1A2FC-C6CA-B314-24E2-AF2D4C9F07FF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5" name="Rectangle 94">
                    <a:extLst>
                      <a:ext uri="{FF2B5EF4-FFF2-40B4-BE49-F238E27FC236}">
                        <a16:creationId xmlns:a16="http://schemas.microsoft.com/office/drawing/2014/main" id="{8AEFC828-E834-491C-4331-DC746408CF8F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6" name="Rectangle 95">
                    <a:extLst>
                      <a:ext uri="{FF2B5EF4-FFF2-40B4-BE49-F238E27FC236}">
                        <a16:creationId xmlns:a16="http://schemas.microsoft.com/office/drawing/2014/main" id="{F60F7363-A619-9CCA-76EA-642B80ABABFA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FAF5EAF0-7CFC-FF39-CE1A-228DD5C194ED}"/>
                    </a:ext>
                  </a:extLst>
                </p:cNvPr>
                <p:cNvGrpSpPr/>
                <p:nvPr/>
              </p:nvGrpSpPr>
              <p:grpSpPr>
                <a:xfrm>
                  <a:off x="51054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91" name="Rectangle 90">
                    <a:extLst>
                      <a:ext uri="{FF2B5EF4-FFF2-40B4-BE49-F238E27FC236}">
                        <a16:creationId xmlns:a16="http://schemas.microsoft.com/office/drawing/2014/main" id="{2CCD0E36-A5E1-7F19-F1CC-42BDAB96D6BF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2" name="Rectangle 91">
                    <a:extLst>
                      <a:ext uri="{FF2B5EF4-FFF2-40B4-BE49-F238E27FC236}">
                        <a16:creationId xmlns:a16="http://schemas.microsoft.com/office/drawing/2014/main" id="{941916FE-4AD9-D54E-485E-68A23F786F3B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3" name="Rectangle 92">
                    <a:extLst>
                      <a:ext uri="{FF2B5EF4-FFF2-40B4-BE49-F238E27FC236}">
                        <a16:creationId xmlns:a16="http://schemas.microsoft.com/office/drawing/2014/main" id="{2A560AEC-7386-3890-2278-9EE07DE7A7AE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7341CB1F-CD8C-5A7D-F104-CD6798FB5902}"/>
                    </a:ext>
                  </a:extLst>
                </p:cNvPr>
                <p:cNvGrpSpPr/>
                <p:nvPr/>
              </p:nvGrpSpPr>
              <p:grpSpPr>
                <a:xfrm>
                  <a:off x="63246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88" name="Rectangle 87">
                    <a:extLst>
                      <a:ext uri="{FF2B5EF4-FFF2-40B4-BE49-F238E27FC236}">
                        <a16:creationId xmlns:a16="http://schemas.microsoft.com/office/drawing/2014/main" id="{2F9321E4-EFF5-1133-D87F-8515FA719002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9" name="Rectangle 88">
                    <a:extLst>
                      <a:ext uri="{FF2B5EF4-FFF2-40B4-BE49-F238E27FC236}">
                        <a16:creationId xmlns:a16="http://schemas.microsoft.com/office/drawing/2014/main" id="{08B93C80-8D8B-9D63-02E5-D19FCA82BF52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A95026B7-5EF9-E07B-C164-5607A36EF182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167F12F7-4AC0-A8CF-0C75-F79AD2BD1251}"/>
                    </a:ext>
                  </a:extLst>
                </p:cNvPr>
                <p:cNvGrpSpPr/>
                <p:nvPr/>
              </p:nvGrpSpPr>
              <p:grpSpPr>
                <a:xfrm>
                  <a:off x="75438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85" name="Rectangle 84">
                    <a:extLst>
                      <a:ext uri="{FF2B5EF4-FFF2-40B4-BE49-F238E27FC236}">
                        <a16:creationId xmlns:a16="http://schemas.microsoft.com/office/drawing/2014/main" id="{7E713CA8-5952-3A39-818F-656710522C53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Rectangle 85">
                    <a:extLst>
                      <a:ext uri="{FF2B5EF4-FFF2-40B4-BE49-F238E27FC236}">
                        <a16:creationId xmlns:a16="http://schemas.microsoft.com/office/drawing/2014/main" id="{58409CF7-0970-9224-E209-DE5F90711B07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7" name="Rectangle 86">
                    <a:extLst>
                      <a:ext uri="{FF2B5EF4-FFF2-40B4-BE49-F238E27FC236}">
                        <a16:creationId xmlns:a16="http://schemas.microsoft.com/office/drawing/2014/main" id="{3FBC017E-A159-E179-0B70-D535A72C86FC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4D7B2395-EB30-A851-F48A-097BB54F4757}"/>
                  </a:ext>
                </a:extLst>
              </p:cNvPr>
              <p:cNvSpPr/>
              <p:nvPr/>
            </p:nvSpPr>
            <p:spPr>
              <a:xfrm>
                <a:off x="7696200" y="1982788"/>
                <a:ext cx="1219200" cy="381000"/>
              </a:xfrm>
              <a:prstGeom prst="rect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700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72B45B17-2C5B-8B2B-5455-14372A64D651}"/>
                  </a:ext>
                </a:extLst>
              </p:cNvPr>
              <p:cNvSpPr/>
              <p:nvPr/>
            </p:nvSpPr>
            <p:spPr>
              <a:xfrm>
                <a:off x="7848600" y="2058988"/>
                <a:ext cx="2286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88921B5E-4521-1C46-A1F6-6182625144DB}"/>
                  </a:ext>
                </a:extLst>
              </p:cNvPr>
              <p:cNvSpPr/>
              <p:nvPr/>
            </p:nvSpPr>
            <p:spPr>
              <a:xfrm>
                <a:off x="8191500" y="2058988"/>
                <a:ext cx="2286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EA3B9513-CC7B-E0FF-75DE-8DC36DD0C187}"/>
                  </a:ext>
                </a:extLst>
              </p:cNvPr>
              <p:cNvSpPr/>
              <p:nvPr/>
            </p:nvSpPr>
            <p:spPr>
              <a:xfrm>
                <a:off x="8534400" y="2058988"/>
                <a:ext cx="228600" cy="228600"/>
              </a:xfrm>
              <a:prstGeom prst="rect">
                <a:avLst/>
              </a:prstGeom>
              <a:solidFill>
                <a:schemeClr val="accent2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374C436-DF7B-3F04-0E1A-64D1D8603EA0}"/>
                </a:ext>
              </a:extLst>
            </p:cNvPr>
            <p:cNvSpPr txBox="1"/>
            <p:nvPr/>
          </p:nvSpPr>
          <p:spPr>
            <a:xfrm>
              <a:off x="7905750" y="1525425"/>
              <a:ext cx="800100" cy="44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53746836-ECDF-A46F-C6AB-CF9B4672627A}"/>
              </a:ext>
            </a:extLst>
          </p:cNvPr>
          <p:cNvGrpSpPr/>
          <p:nvPr/>
        </p:nvGrpSpPr>
        <p:grpSpPr>
          <a:xfrm>
            <a:off x="1002060" y="4019995"/>
            <a:ext cx="7139880" cy="320073"/>
            <a:chOff x="381000" y="3046412"/>
            <a:chExt cx="8534400" cy="382588"/>
          </a:xfrm>
        </p:grpSpPr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1F4424DF-BBFC-5E05-712A-8D06CAFB0580}"/>
                </a:ext>
              </a:extLst>
            </p:cNvPr>
            <p:cNvGrpSpPr/>
            <p:nvPr/>
          </p:nvGrpSpPr>
          <p:grpSpPr>
            <a:xfrm>
              <a:off x="381000" y="3046412"/>
              <a:ext cx="8534400" cy="382588"/>
              <a:chOff x="381000" y="2514600"/>
              <a:chExt cx="8534400" cy="382588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A311FB63-CC7B-9927-A0D5-8F71F12C9EF9}"/>
                  </a:ext>
                </a:extLst>
              </p:cNvPr>
              <p:cNvGrpSpPr/>
              <p:nvPr/>
            </p:nvGrpSpPr>
            <p:grpSpPr>
              <a:xfrm>
                <a:off x="381000" y="2514600"/>
                <a:ext cx="7315200" cy="381000"/>
                <a:chOff x="1295400" y="1981200"/>
                <a:chExt cx="7315200" cy="381000"/>
              </a:xfrm>
            </p:grpSpPr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2F2BE0EE-5C3D-BE84-F107-CD1386C29A16}"/>
                    </a:ext>
                  </a:extLst>
                </p:cNvPr>
                <p:cNvGrpSpPr/>
                <p:nvPr/>
              </p:nvGrpSpPr>
              <p:grpSpPr>
                <a:xfrm>
                  <a:off x="1295400" y="19812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0857D054-E7B8-8491-381E-918A76C1AE20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8" name="Rectangle 137">
                      <a:extLst>
                        <a:ext uri="{FF2B5EF4-FFF2-40B4-BE49-F238E27FC236}">
                          <a16:creationId xmlns:a16="http://schemas.microsoft.com/office/drawing/2014/main" id="{B8400347-C557-427E-6CC2-136A7BB01B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9" name="Rectangle 138">
                      <a:extLst>
                        <a:ext uri="{FF2B5EF4-FFF2-40B4-BE49-F238E27FC236}">
                          <a16:creationId xmlns:a16="http://schemas.microsoft.com/office/drawing/2014/main" id="{690610D4-B489-87F3-B6ED-BED0B56270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358B9096-C9E5-67BD-EDA4-044205982317}"/>
                      </a:ext>
                    </a:extLst>
                  </p:cNvPr>
                  <p:cNvGrpSpPr/>
                  <p:nvPr/>
                </p:nvGrpSpPr>
                <p:grpSpPr>
                  <a:xfrm>
                    <a:off x="37338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6" name="Rectangle 135">
                      <a:extLst>
                        <a:ext uri="{FF2B5EF4-FFF2-40B4-BE49-F238E27FC236}">
                          <a16:creationId xmlns:a16="http://schemas.microsoft.com/office/drawing/2014/main" id="{FEF17925-04CA-D05D-BD89-2B20465A39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7" name="Rectangle 136">
                      <a:extLst>
                        <a:ext uri="{FF2B5EF4-FFF2-40B4-BE49-F238E27FC236}">
                          <a16:creationId xmlns:a16="http://schemas.microsoft.com/office/drawing/2014/main" id="{9CE4F98C-D6A1-9956-4FF9-4E8533440E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33" name="Group 132">
                    <a:extLst>
                      <a:ext uri="{FF2B5EF4-FFF2-40B4-BE49-F238E27FC236}">
                        <a16:creationId xmlns:a16="http://schemas.microsoft.com/office/drawing/2014/main" id="{FDE4E14B-8637-4BA4-CF6B-4F7A7A2CBD8A}"/>
                      </a:ext>
                    </a:extLst>
                  </p:cNvPr>
                  <p:cNvGrpSpPr/>
                  <p:nvPr/>
                </p:nvGrpSpPr>
                <p:grpSpPr>
                  <a:xfrm>
                    <a:off x="6172200" y="1981200"/>
                    <a:ext cx="2438400" cy="381000"/>
                    <a:chOff x="1295400" y="1981200"/>
                    <a:chExt cx="2438400" cy="381000"/>
                  </a:xfrm>
                </p:grpSpPr>
                <p:sp>
                  <p:nvSpPr>
                    <p:cNvPr id="134" name="Rectangle 133">
                      <a:extLst>
                        <a:ext uri="{FF2B5EF4-FFF2-40B4-BE49-F238E27FC236}">
                          <a16:creationId xmlns:a16="http://schemas.microsoft.com/office/drawing/2014/main" id="{5BCD8A22-C7A7-F8C2-1816-7BD0D9820A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54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5" name="Rectangle 134">
                      <a:extLst>
                        <a:ext uri="{FF2B5EF4-FFF2-40B4-BE49-F238E27FC236}">
                          <a16:creationId xmlns:a16="http://schemas.microsoft.com/office/drawing/2014/main" id="{C109BB68-7A4C-5A82-C16A-E5142D3E4F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14600" y="1981200"/>
                      <a:ext cx="1219200" cy="381000"/>
                    </a:xfrm>
                    <a:prstGeom prst="rect">
                      <a:avLst/>
                    </a:prstGeom>
                    <a:noFill/>
                    <a:ln w="19050">
                      <a:solidFill>
                        <a:schemeClr val="tx2">
                          <a:lumMod val="75000"/>
                        </a:schemeClr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700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6F27A8B1-FE48-245E-2FA1-C06D10100F3E}"/>
                    </a:ext>
                  </a:extLst>
                </p:cNvPr>
                <p:cNvSpPr/>
                <p:nvPr/>
              </p:nvSpPr>
              <p:spPr>
                <a:xfrm>
                  <a:off x="1447800" y="2057400"/>
                  <a:ext cx="9144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6F8B0163-5535-7AA5-E70B-3AF569C12597}"/>
                    </a:ext>
                  </a:extLst>
                </p:cNvPr>
                <p:cNvSpPr/>
                <p:nvPr/>
              </p:nvSpPr>
              <p:spPr>
                <a:xfrm>
                  <a:off x="3352800" y="20574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23" name="Group 122">
                  <a:extLst>
                    <a:ext uri="{FF2B5EF4-FFF2-40B4-BE49-F238E27FC236}">
                      <a16:creationId xmlns:a16="http://schemas.microsoft.com/office/drawing/2014/main" id="{010F28AE-F7B0-3016-546A-2BCA9D20E88D}"/>
                    </a:ext>
                  </a:extLst>
                </p:cNvPr>
                <p:cNvGrpSpPr/>
                <p:nvPr/>
              </p:nvGrpSpPr>
              <p:grpSpPr>
                <a:xfrm>
                  <a:off x="51054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129" name="Rectangle 128">
                    <a:extLst>
                      <a:ext uri="{FF2B5EF4-FFF2-40B4-BE49-F238E27FC236}">
                        <a16:creationId xmlns:a16="http://schemas.microsoft.com/office/drawing/2014/main" id="{07BB2F45-BF46-CFB0-AE66-76E627181662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0" name="Rectangle 129">
                    <a:extLst>
                      <a:ext uri="{FF2B5EF4-FFF2-40B4-BE49-F238E27FC236}">
                        <a16:creationId xmlns:a16="http://schemas.microsoft.com/office/drawing/2014/main" id="{429C37AC-CE39-5DA5-2793-2225E410D628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65B9E370-83B4-FCF1-76C0-EAEA414B6DE8}"/>
                    </a:ext>
                  </a:extLst>
                </p:cNvPr>
                <p:cNvGrpSpPr/>
                <p:nvPr/>
              </p:nvGrpSpPr>
              <p:grpSpPr>
                <a:xfrm>
                  <a:off x="6324600" y="2057400"/>
                  <a:ext cx="914400" cy="228600"/>
                  <a:chOff x="1447800" y="1600200"/>
                  <a:chExt cx="914400" cy="228600"/>
                </a:xfrm>
              </p:grpSpPr>
              <p:sp>
                <p:nvSpPr>
                  <p:cNvPr id="126" name="Rectangle 125">
                    <a:extLst>
                      <a:ext uri="{FF2B5EF4-FFF2-40B4-BE49-F238E27FC236}">
                        <a16:creationId xmlns:a16="http://schemas.microsoft.com/office/drawing/2014/main" id="{4A41FD26-E511-2609-4549-D94184812F48}"/>
                      </a:ext>
                    </a:extLst>
                  </p:cNvPr>
                  <p:cNvSpPr/>
                  <p:nvPr/>
                </p:nvSpPr>
                <p:spPr>
                  <a:xfrm>
                    <a:off x="14478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Rectangle 126">
                    <a:extLst>
                      <a:ext uri="{FF2B5EF4-FFF2-40B4-BE49-F238E27FC236}">
                        <a16:creationId xmlns:a16="http://schemas.microsoft.com/office/drawing/2014/main" id="{0550D34B-1210-C7E6-9D3C-6FBE06BEDED9}"/>
                      </a:ext>
                    </a:extLst>
                  </p:cNvPr>
                  <p:cNvSpPr/>
                  <p:nvPr/>
                </p:nvSpPr>
                <p:spPr>
                  <a:xfrm>
                    <a:off x="17907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5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8" name="Rectangle 127">
                    <a:extLst>
                      <a:ext uri="{FF2B5EF4-FFF2-40B4-BE49-F238E27FC236}">
                        <a16:creationId xmlns:a16="http://schemas.microsoft.com/office/drawing/2014/main" id="{25555363-6A62-81D8-0B46-D234302A7364}"/>
                      </a:ext>
                    </a:extLst>
                  </p:cNvPr>
                  <p:cNvSpPr/>
                  <p:nvPr/>
                </p:nvSpPr>
                <p:spPr>
                  <a:xfrm>
                    <a:off x="2133600" y="16002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A9EF0E40-AB6E-9C74-6D93-886A0FEDF63C}"/>
                    </a:ext>
                  </a:extLst>
                </p:cNvPr>
                <p:cNvSpPr/>
                <p:nvPr/>
              </p:nvSpPr>
              <p:spPr>
                <a:xfrm>
                  <a:off x="8229600" y="2057400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7649B443-548C-D48B-2A22-BB5ED4A3FD97}"/>
                  </a:ext>
                </a:extLst>
              </p:cNvPr>
              <p:cNvSpPr/>
              <p:nvPr/>
            </p:nvSpPr>
            <p:spPr>
              <a:xfrm>
                <a:off x="7696200" y="2516188"/>
                <a:ext cx="1219200" cy="381000"/>
              </a:xfrm>
              <a:prstGeom prst="rect">
                <a:avLst/>
              </a:prstGeom>
              <a:noFill/>
              <a:ln w="19050">
                <a:solidFill>
                  <a:schemeClr val="tx2">
                    <a:lumMod val="7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700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20A212E-0367-6AE0-241A-58F28D51F8B5}"/>
                  </a:ext>
                </a:extLst>
              </p:cNvPr>
              <p:cNvSpPr/>
              <p:nvPr/>
            </p:nvSpPr>
            <p:spPr>
              <a:xfrm>
                <a:off x="7848600" y="2592388"/>
                <a:ext cx="228600" cy="228600"/>
              </a:xfrm>
              <a:prstGeom prst="rect">
                <a:avLst/>
              </a:prstGeom>
              <a:solidFill>
                <a:schemeClr val="accent3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59AFDC19-4D78-B547-AD3E-6874BA254786}"/>
                  </a:ext>
                </a:extLst>
              </p:cNvPr>
              <p:cNvSpPr/>
              <p:nvPr/>
            </p:nvSpPr>
            <p:spPr>
              <a:xfrm>
                <a:off x="8191500" y="2592388"/>
                <a:ext cx="2286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87562FCA-FB2C-B002-8280-D50C57D80AEA}"/>
                  </a:ext>
                </a:extLst>
              </p:cNvPr>
              <p:cNvSpPr/>
              <p:nvPr/>
            </p:nvSpPr>
            <p:spPr>
              <a:xfrm>
                <a:off x="8534400" y="2592388"/>
                <a:ext cx="228600" cy="228600"/>
              </a:xfrm>
              <a:prstGeom prst="rect">
                <a:avLst/>
              </a:prstGeom>
              <a:solidFill>
                <a:schemeClr val="accent2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F4D46EED-F9A4-792F-053E-A45871AF6D8C}"/>
                </a:ext>
              </a:extLst>
            </p:cNvPr>
            <p:cNvSpPr/>
            <p:nvPr/>
          </p:nvSpPr>
          <p:spPr>
            <a:xfrm>
              <a:off x="2966136" y="3122612"/>
              <a:ext cx="914400" cy="228600"/>
            </a:xfrm>
            <a:prstGeom prst="rect">
              <a:avLst/>
            </a:prstGeom>
            <a:solidFill>
              <a:schemeClr val="accent5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325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B9D58C-7477-427A-2C62-418548202E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9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</a:p>
        </p:txBody>
      </p:sp>
      <p:sp>
        <p:nvSpPr>
          <p:cNvPr id="3194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762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Simplest form of propagation: make each </a:t>
            </a:r>
            <a:r>
              <a:rPr lang="en-US" dirty="0">
                <a:solidFill>
                  <a:schemeClr val="accent3"/>
                </a:solidFill>
              </a:rPr>
              <a:t>constraint pair </a:t>
            </a:r>
            <a:r>
              <a:rPr lang="en-US" dirty="0"/>
              <a:t>consistent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Instead of only checking forward, check backward</a:t>
            </a:r>
            <a:r>
              <a:rPr lang="en-US" b="1" i="1" dirty="0"/>
              <a:t> </a:t>
            </a:r>
            <a:r>
              <a:rPr lang="en-US" dirty="0"/>
              <a:t>as needed</a:t>
            </a:r>
          </a:p>
          <a:p>
            <a:pPr>
              <a:spcAft>
                <a:spcPts val="19200"/>
              </a:spcAft>
            </a:pP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</a:t>
            </a:r>
            <a:r>
              <a:rPr lang="en-US" dirty="0">
                <a:sym typeface="Wingdings" charset="2"/>
              </a:rPr>
              <a:t>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r>
              <a:rPr lang="en-US" dirty="0"/>
              <a:t> is consistent if and only if:  for </a:t>
            </a:r>
            <a:r>
              <a:rPr lang="en-US" i="1" dirty="0"/>
              <a:t>every</a:t>
            </a:r>
            <a:r>
              <a:rPr lang="en-US" dirty="0"/>
              <a:t> value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of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, there remains </a:t>
            </a:r>
            <a:r>
              <a:rPr lang="en-US" i="1" dirty="0"/>
              <a:t>some</a:t>
            </a:r>
            <a:r>
              <a:rPr lang="en-US" dirty="0"/>
              <a:t> legal value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loses a value, neighbors of </a:t>
            </a:r>
            <a:r>
              <a:rPr lang="en-US" i="1" dirty="0"/>
              <a:t>X</a:t>
            </a:r>
            <a:r>
              <a:rPr lang="en-US" dirty="0"/>
              <a:t> must to be rechecked</a:t>
            </a:r>
          </a:p>
          <a:p>
            <a:r>
              <a:rPr lang="en-US" dirty="0"/>
              <a:t>Arc consistency detects failure earlier than forward checking</a:t>
            </a:r>
          </a:p>
          <a:p>
            <a:r>
              <a:rPr lang="en-US" dirty="0"/>
              <a:t>Can be run as a </a:t>
            </a:r>
            <a:r>
              <a:rPr lang="en-US" i="1" dirty="0"/>
              <a:t>preprocessor</a:t>
            </a:r>
            <a:r>
              <a:rPr lang="en-US" dirty="0"/>
              <a:t> or </a:t>
            </a:r>
            <a:r>
              <a:rPr lang="en-US" i="1" dirty="0"/>
              <a:t>after</a:t>
            </a:r>
            <a:r>
              <a:rPr lang="en-US" dirty="0"/>
              <a:t> each assignment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296BD3-8002-8045-BC40-5B0A89D5060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60103" y="2514600"/>
            <a:ext cx="2907697" cy="1137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algn="l">
              <a:spcAft>
                <a:spcPts val="1200"/>
              </a:spcAft>
            </a:pPr>
            <a:r>
              <a:rPr lang="en-US" sz="1800" dirty="0"/>
              <a:t>At this point, SA has only one possible value (Blue).  </a:t>
            </a:r>
          </a:p>
          <a:p>
            <a:pPr algn="l">
              <a:spcAft>
                <a:spcPts val="1200"/>
              </a:spcAft>
            </a:pPr>
            <a:r>
              <a:rPr lang="en-US" sz="1800" dirty="0"/>
              <a:t>We check all neighbors, starting with NSW.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78940D-FDD4-9479-D861-5A545C27F82B}"/>
              </a:ext>
            </a:extLst>
          </p:cNvPr>
          <p:cNvGrpSpPr/>
          <p:nvPr/>
        </p:nvGrpSpPr>
        <p:grpSpPr>
          <a:xfrm>
            <a:off x="533400" y="2743200"/>
            <a:ext cx="5296349" cy="1061618"/>
            <a:chOff x="615075" y="2705025"/>
            <a:chExt cx="5296349" cy="10616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E47B3B-4BB7-C470-23E2-5C00C04990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5075" y="2705025"/>
              <a:ext cx="5296349" cy="1061618"/>
              <a:chOff x="990599" y="2691710"/>
              <a:chExt cx="4974111" cy="99702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E51A59F-68A1-21F2-BBDF-B55FC6056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990599" y="2691710"/>
                <a:ext cx="1151925" cy="957072"/>
              </a:xfrm>
              <a:prstGeom prst="rect">
                <a:avLst/>
              </a:prstGeom>
            </p:spPr>
          </p:pic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683C6C8D-3F23-470C-2E2E-F812134AE0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65577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555C5F98-DDF4-07B7-1980-48C7F0BF0E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78045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9D67694-34F8-DF1E-682F-31CAEC09C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2881817" y="2733872"/>
                <a:ext cx="1103928" cy="917194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A09E889-2CEA-F1E4-EEFE-C77AA05EC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836784" y="2751606"/>
                <a:ext cx="1127926" cy="937132"/>
              </a:xfrm>
              <a:prstGeom prst="rect">
                <a:avLst/>
              </a:prstGeom>
            </p:spPr>
          </p:pic>
        </p:grp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AF369D71-E1E7-61C6-5355-6DEE005116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254944" y="3242969"/>
              <a:ext cx="137160" cy="137160"/>
            </a:xfrm>
            <a:prstGeom prst="plus">
              <a:avLst/>
            </a:prstGeom>
            <a:solidFill>
              <a:schemeClr val="accent6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25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4386D7-B35A-9EB6-C898-4739DDE77CFD}"/>
              </a:ext>
            </a:extLst>
          </p:cNvPr>
          <p:cNvGrpSpPr/>
          <p:nvPr/>
        </p:nvGrpSpPr>
        <p:grpSpPr>
          <a:xfrm>
            <a:off x="403920" y="3804818"/>
            <a:ext cx="7139880" cy="685495"/>
            <a:chOff x="457200" y="3654573"/>
            <a:chExt cx="7139880" cy="68549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876BB6-BCF3-E70A-AFD1-890D2EB2BBDD}"/>
                </a:ext>
              </a:extLst>
            </p:cNvPr>
            <p:cNvGrpSpPr/>
            <p:nvPr/>
          </p:nvGrpSpPr>
          <p:grpSpPr>
            <a:xfrm>
              <a:off x="457200" y="4019995"/>
              <a:ext cx="7139880" cy="320073"/>
              <a:chOff x="381000" y="3046412"/>
              <a:chExt cx="8534400" cy="3825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23AF67D-9A5D-B9EB-8B5F-5C81EDAD2819}"/>
                  </a:ext>
                </a:extLst>
              </p:cNvPr>
              <p:cNvGrpSpPr/>
              <p:nvPr/>
            </p:nvGrpSpPr>
            <p:grpSpPr>
              <a:xfrm>
                <a:off x="381000" y="3046412"/>
                <a:ext cx="8534400" cy="382588"/>
                <a:chOff x="381000" y="2514600"/>
                <a:chExt cx="8534400" cy="382588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F08B60D-FF7E-15E1-31D7-57B83A6BE3B4}"/>
                    </a:ext>
                  </a:extLst>
                </p:cNvPr>
                <p:cNvGrpSpPr/>
                <p:nvPr/>
              </p:nvGrpSpPr>
              <p:grpSpPr>
                <a:xfrm>
                  <a:off x="381000" y="25146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699F0DC-1753-5CD5-0403-0F9EA0489DCF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7315200" cy="381000"/>
                    <a:chOff x="1295400" y="1981200"/>
                    <a:chExt cx="7315200" cy="381000"/>
                  </a:xfrm>
                </p:grpSpPr>
                <p:grpSp>
                  <p:nvGrpSpPr>
                    <p:cNvPr id="36" name="Group 35">
                      <a:extLst>
                        <a:ext uri="{FF2B5EF4-FFF2-40B4-BE49-F238E27FC236}">
                          <a16:creationId xmlns:a16="http://schemas.microsoft.com/office/drawing/2014/main" id="{BC3EFBEF-2422-E552-91ED-60F9E32A09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954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3" name="Rectangle 42">
                        <a:extLst>
                          <a:ext uri="{FF2B5EF4-FFF2-40B4-BE49-F238E27FC236}">
                            <a16:creationId xmlns:a16="http://schemas.microsoft.com/office/drawing/2014/main" id="{BBDE0384-6F81-D452-1550-90D07E4262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4" name="Rectangle 43">
                        <a:extLst>
                          <a:ext uri="{FF2B5EF4-FFF2-40B4-BE49-F238E27FC236}">
                            <a16:creationId xmlns:a16="http://schemas.microsoft.com/office/drawing/2014/main" id="{4DD9D6C7-623C-55CC-7F1D-0C6BF79037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5BE15A96-FF9F-355C-D99B-53870DA8B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38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871E624-BD28-23B8-45E7-A5137C5116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2F8BB1B8-39E4-2ADB-14D8-90A549AE01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20742A-2BA7-769A-E901-90D5785EE67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22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39" name="Rectangle 38">
                        <a:extLst>
                          <a:ext uri="{FF2B5EF4-FFF2-40B4-BE49-F238E27FC236}">
                            <a16:creationId xmlns:a16="http://schemas.microsoft.com/office/drawing/2014/main" id="{886EA5B8-C012-566A-9A68-4DCD9F2AE2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0" name="Rectangle 39">
                        <a:extLst>
                          <a:ext uri="{FF2B5EF4-FFF2-40B4-BE49-F238E27FC236}">
                            <a16:creationId xmlns:a16="http://schemas.microsoft.com/office/drawing/2014/main" id="{44BA8A77-AFDA-8408-8EC8-3D808A2A7A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B8D867C5-819A-A6FA-601B-C7CE8EDD0293}"/>
                      </a:ext>
                    </a:extLst>
                  </p:cNvPr>
                  <p:cNvSpPr/>
                  <p:nvPr/>
                </p:nvSpPr>
                <p:spPr>
                  <a:xfrm>
                    <a:off x="1447800" y="2057400"/>
                    <a:ext cx="9144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8A3EDD4F-E117-F49A-FA28-1AB21515483A}"/>
                      </a:ext>
                    </a:extLst>
                  </p:cNvPr>
                  <p:cNvSpPr/>
                  <p:nvPr/>
                </p:nvSpPr>
                <p:spPr>
                  <a:xfrm>
                    <a:off x="33528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04C3F35-FA9F-E84B-146F-B6A4DE0D650E}"/>
                      </a:ext>
                    </a:extLst>
                  </p:cNvPr>
                  <p:cNvGrpSpPr/>
                  <p:nvPr/>
                </p:nvGrpSpPr>
                <p:grpSpPr>
                  <a:xfrm>
                    <a:off x="51054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0CC67D5C-CD25-7056-078A-5EDB4C029F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885D95E8-C232-DEC0-8D95-C80AB5859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91FDC00-F90C-3C3E-BCF6-6CA98F5D63E8}"/>
                      </a:ext>
                    </a:extLst>
                  </p:cNvPr>
                  <p:cNvGrpSpPr/>
                  <p:nvPr/>
                </p:nvGrpSpPr>
                <p:grpSpPr>
                  <a:xfrm>
                    <a:off x="63246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9C76B764-480E-D4B5-ADBD-01D206872E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BAFACD66-69ED-7A34-A80F-B1707055BE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07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F3EF1180-8F61-84E3-4F06-5A930F30D9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4C169F6-4B9F-F9DB-886B-B20857A09EC5}"/>
                      </a:ext>
                    </a:extLst>
                  </p:cNvPr>
                  <p:cNvSpPr/>
                  <p:nvPr/>
                </p:nvSpPr>
                <p:spPr>
                  <a:xfrm>
                    <a:off x="82296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A9401B5-52CD-9D33-ACEB-14D17EA32CCC}"/>
                    </a:ext>
                  </a:extLst>
                </p:cNvPr>
                <p:cNvSpPr/>
                <p:nvPr/>
              </p:nvSpPr>
              <p:spPr>
                <a:xfrm>
                  <a:off x="7696200" y="2516188"/>
                  <a:ext cx="1219200" cy="381000"/>
                </a:xfrm>
                <a:prstGeom prst="rect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700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E15C07-8C3F-B841-BF86-AD644961C849}"/>
                    </a:ext>
                  </a:extLst>
                </p:cNvPr>
                <p:cNvSpPr/>
                <p:nvPr/>
              </p:nvSpPr>
              <p:spPr>
                <a:xfrm>
                  <a:off x="7848600" y="2592388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30AD7E2-CBE6-C91B-BB4B-F5BCD92466BC}"/>
                    </a:ext>
                  </a:extLst>
                </p:cNvPr>
                <p:cNvSpPr/>
                <p:nvPr/>
              </p:nvSpPr>
              <p:spPr>
                <a:xfrm>
                  <a:off x="8191500" y="2592388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0A8C49-0FDD-3B8B-AAC8-FFAB2A46556E}"/>
                    </a:ext>
                  </a:extLst>
                </p:cNvPr>
                <p:cNvSpPr/>
                <p:nvPr/>
              </p:nvSpPr>
              <p:spPr>
                <a:xfrm>
                  <a:off x="8534400" y="2592388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455728-1B83-63B1-ED96-41C7982D118B}"/>
                  </a:ext>
                </a:extLst>
              </p:cNvPr>
              <p:cNvSpPr/>
              <p:nvPr/>
            </p:nvSpPr>
            <p:spPr>
              <a:xfrm>
                <a:off x="2966136" y="3122612"/>
                <a:ext cx="9144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A83E9-B607-6C65-038A-A7802A396FEA}"/>
                </a:ext>
              </a:extLst>
            </p:cNvPr>
            <p:cNvSpPr txBox="1"/>
            <p:nvPr/>
          </p:nvSpPr>
          <p:spPr>
            <a:xfrm>
              <a:off x="609600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DDF485-ACC0-E2A1-14C8-0572E3E4DF48}"/>
                </a:ext>
              </a:extLst>
            </p:cNvPr>
            <p:cNvSpPr txBox="1"/>
            <p:nvPr/>
          </p:nvSpPr>
          <p:spPr>
            <a:xfrm>
              <a:off x="1677395" y="3669268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14F936-32A5-831F-B749-4585C91E5E0F}"/>
                </a:ext>
              </a:extLst>
            </p:cNvPr>
            <p:cNvSpPr txBox="1"/>
            <p:nvPr/>
          </p:nvSpPr>
          <p:spPr>
            <a:xfrm>
              <a:off x="2697378" y="3665151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944D792-4A02-4EF9-B243-39A4940762A4}"/>
                </a:ext>
              </a:extLst>
            </p:cNvPr>
            <p:cNvSpPr txBox="1"/>
            <p:nvPr/>
          </p:nvSpPr>
          <p:spPr>
            <a:xfrm>
              <a:off x="3547031" y="3665342"/>
              <a:ext cx="844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C6B9763-8C9E-207B-12CD-9D15BEAE30A3}"/>
                </a:ext>
              </a:extLst>
            </p:cNvPr>
            <p:cNvSpPr txBox="1"/>
            <p:nvPr/>
          </p:nvSpPr>
          <p:spPr>
            <a:xfrm>
              <a:off x="4689532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908259-A583-6494-7377-3EC52A0EA107}"/>
                </a:ext>
              </a:extLst>
            </p:cNvPr>
            <p:cNvSpPr txBox="1"/>
            <p:nvPr/>
          </p:nvSpPr>
          <p:spPr>
            <a:xfrm>
              <a:off x="5709515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BC752F-4D0B-1AD0-DA71-4F662074A94B}"/>
                </a:ext>
              </a:extLst>
            </p:cNvPr>
            <p:cNvSpPr txBox="1"/>
            <p:nvPr/>
          </p:nvSpPr>
          <p:spPr>
            <a:xfrm>
              <a:off x="6729498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sp>
        <p:nvSpPr>
          <p:cNvPr id="6" name="Arc 5">
            <a:extLst>
              <a:ext uri="{FF2B5EF4-FFF2-40B4-BE49-F238E27FC236}">
                <a16:creationId xmlns:a16="http://schemas.microsoft.com/office/drawing/2014/main" id="{36294C9D-D01A-2286-00AE-BBC10C490E8E}"/>
              </a:ext>
            </a:extLst>
          </p:cNvPr>
          <p:cNvSpPr/>
          <p:nvPr/>
        </p:nvSpPr>
        <p:spPr>
          <a:xfrm rot="9786138">
            <a:off x="4059325" y="3613166"/>
            <a:ext cx="3107400" cy="1058876"/>
          </a:xfrm>
          <a:prstGeom prst="arc">
            <a:avLst>
              <a:gd name="adj1" fmla="val 16200000"/>
              <a:gd name="adj2" fmla="val 21554244"/>
            </a:avLst>
          </a:prstGeom>
          <a:ln w="3175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B9D58C-7477-427A-2C62-418548202E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9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</a:p>
        </p:txBody>
      </p:sp>
      <p:sp>
        <p:nvSpPr>
          <p:cNvPr id="3194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762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Simplest form of propagation: make each </a:t>
            </a:r>
            <a:r>
              <a:rPr lang="en-US" dirty="0">
                <a:solidFill>
                  <a:schemeClr val="accent3"/>
                </a:solidFill>
              </a:rPr>
              <a:t>constraint pair </a:t>
            </a:r>
            <a:r>
              <a:rPr lang="en-US" dirty="0"/>
              <a:t>consistent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Instead of only checking forward, check backward</a:t>
            </a:r>
            <a:r>
              <a:rPr lang="en-US" b="1" i="1" dirty="0"/>
              <a:t> </a:t>
            </a:r>
            <a:r>
              <a:rPr lang="en-US" dirty="0"/>
              <a:t>as needed</a:t>
            </a:r>
          </a:p>
          <a:p>
            <a:pPr>
              <a:spcAft>
                <a:spcPts val="19200"/>
              </a:spcAft>
            </a:pP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</a:t>
            </a:r>
            <a:r>
              <a:rPr lang="en-US" dirty="0">
                <a:sym typeface="Wingdings" charset="2"/>
              </a:rPr>
              <a:t>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r>
              <a:rPr lang="en-US" dirty="0"/>
              <a:t> is consistent if and only if:  for </a:t>
            </a:r>
            <a:r>
              <a:rPr lang="en-US" i="1" dirty="0"/>
              <a:t>every</a:t>
            </a:r>
            <a:r>
              <a:rPr lang="en-US" dirty="0"/>
              <a:t> value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of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, there remains </a:t>
            </a:r>
            <a:r>
              <a:rPr lang="en-US" i="1" dirty="0"/>
              <a:t>some</a:t>
            </a:r>
            <a:r>
              <a:rPr lang="en-US" dirty="0"/>
              <a:t> legal value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loses a value, neighbors of </a:t>
            </a:r>
            <a:r>
              <a:rPr lang="en-US" i="1" dirty="0"/>
              <a:t>X</a:t>
            </a:r>
            <a:r>
              <a:rPr lang="en-US" dirty="0"/>
              <a:t> must to be rechecked</a:t>
            </a:r>
          </a:p>
          <a:p>
            <a:r>
              <a:rPr lang="en-US" dirty="0"/>
              <a:t>Arc consistency detects failure earlier than forward checking</a:t>
            </a:r>
          </a:p>
          <a:p>
            <a:r>
              <a:rPr lang="en-US" dirty="0"/>
              <a:t>Can be run as a </a:t>
            </a:r>
            <a:r>
              <a:rPr lang="en-US" i="1" dirty="0"/>
              <a:t>preprocessor</a:t>
            </a:r>
            <a:r>
              <a:rPr lang="en-US" dirty="0"/>
              <a:t> or </a:t>
            </a:r>
            <a:r>
              <a:rPr lang="en-US" i="1" dirty="0"/>
              <a:t>after</a:t>
            </a:r>
            <a:r>
              <a:rPr lang="en-US" dirty="0"/>
              <a:t> each assignment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296BD3-8002-8045-BC40-5B0A89D5060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60103" y="2514600"/>
            <a:ext cx="2907697" cy="1137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algn="l">
              <a:spcAft>
                <a:spcPts val="1200"/>
              </a:spcAft>
            </a:pPr>
            <a:r>
              <a:rPr lang="en-US" sz="1800" dirty="0"/>
              <a:t>This means that NSW has lost a value (can’t also be Blue).</a:t>
            </a:r>
          </a:p>
          <a:p>
            <a:pPr algn="l">
              <a:spcAft>
                <a:spcPts val="1200"/>
              </a:spcAft>
            </a:pPr>
            <a:r>
              <a:rPr lang="en-US" sz="1800" dirty="0"/>
              <a:t>We now check </a:t>
            </a:r>
            <a:r>
              <a:rPr lang="en-US" sz="1800" i="1" dirty="0"/>
              <a:t>its </a:t>
            </a:r>
            <a:r>
              <a:rPr lang="en-US" sz="1800" dirty="0"/>
              <a:t>neighbors, starting with V.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78940D-FDD4-9479-D861-5A545C27F82B}"/>
              </a:ext>
            </a:extLst>
          </p:cNvPr>
          <p:cNvGrpSpPr/>
          <p:nvPr/>
        </p:nvGrpSpPr>
        <p:grpSpPr>
          <a:xfrm>
            <a:off x="533400" y="2743200"/>
            <a:ext cx="5296349" cy="1061618"/>
            <a:chOff x="615075" y="2705025"/>
            <a:chExt cx="5296349" cy="10616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E47B3B-4BB7-C470-23E2-5C00C04990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5075" y="2705025"/>
              <a:ext cx="5296349" cy="1061618"/>
              <a:chOff x="990599" y="2691710"/>
              <a:chExt cx="4974111" cy="99702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E51A59F-68A1-21F2-BBDF-B55FC6056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990599" y="2691710"/>
                <a:ext cx="1151925" cy="957072"/>
              </a:xfrm>
              <a:prstGeom prst="rect">
                <a:avLst/>
              </a:prstGeom>
            </p:spPr>
          </p:pic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683C6C8D-3F23-470C-2E2E-F812134AE0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65577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555C5F98-DDF4-07B7-1980-48C7F0BF0E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78045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9D67694-34F8-DF1E-682F-31CAEC09C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2881817" y="2733872"/>
                <a:ext cx="1103928" cy="917194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A09E889-2CEA-F1E4-EEFE-C77AA05EC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836784" y="2751606"/>
                <a:ext cx="1127926" cy="937132"/>
              </a:xfrm>
              <a:prstGeom prst="rect">
                <a:avLst/>
              </a:prstGeom>
            </p:spPr>
          </p:pic>
        </p:grp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AF369D71-E1E7-61C6-5355-6DEE005116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254944" y="3242969"/>
              <a:ext cx="137160" cy="137160"/>
            </a:xfrm>
            <a:prstGeom prst="plus">
              <a:avLst/>
            </a:prstGeom>
            <a:solidFill>
              <a:schemeClr val="accent6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25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4386D7-B35A-9EB6-C898-4739DDE77CFD}"/>
              </a:ext>
            </a:extLst>
          </p:cNvPr>
          <p:cNvGrpSpPr/>
          <p:nvPr/>
        </p:nvGrpSpPr>
        <p:grpSpPr>
          <a:xfrm>
            <a:off x="403920" y="3804818"/>
            <a:ext cx="7139880" cy="685495"/>
            <a:chOff x="457200" y="3654573"/>
            <a:chExt cx="7139880" cy="68549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876BB6-BCF3-E70A-AFD1-890D2EB2BBDD}"/>
                </a:ext>
              </a:extLst>
            </p:cNvPr>
            <p:cNvGrpSpPr/>
            <p:nvPr/>
          </p:nvGrpSpPr>
          <p:grpSpPr>
            <a:xfrm>
              <a:off x="457200" y="4019995"/>
              <a:ext cx="7139880" cy="320073"/>
              <a:chOff x="381000" y="3046412"/>
              <a:chExt cx="8534400" cy="3825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23AF67D-9A5D-B9EB-8B5F-5C81EDAD2819}"/>
                  </a:ext>
                </a:extLst>
              </p:cNvPr>
              <p:cNvGrpSpPr/>
              <p:nvPr/>
            </p:nvGrpSpPr>
            <p:grpSpPr>
              <a:xfrm>
                <a:off x="381000" y="3046412"/>
                <a:ext cx="8534400" cy="382588"/>
                <a:chOff x="381000" y="2514600"/>
                <a:chExt cx="8534400" cy="382588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F08B60D-FF7E-15E1-31D7-57B83A6BE3B4}"/>
                    </a:ext>
                  </a:extLst>
                </p:cNvPr>
                <p:cNvGrpSpPr/>
                <p:nvPr/>
              </p:nvGrpSpPr>
              <p:grpSpPr>
                <a:xfrm>
                  <a:off x="381000" y="25146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699F0DC-1753-5CD5-0403-0F9EA0489DCF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7315200" cy="381000"/>
                    <a:chOff x="1295400" y="1981200"/>
                    <a:chExt cx="7315200" cy="381000"/>
                  </a:xfrm>
                </p:grpSpPr>
                <p:grpSp>
                  <p:nvGrpSpPr>
                    <p:cNvPr id="36" name="Group 35">
                      <a:extLst>
                        <a:ext uri="{FF2B5EF4-FFF2-40B4-BE49-F238E27FC236}">
                          <a16:creationId xmlns:a16="http://schemas.microsoft.com/office/drawing/2014/main" id="{BC3EFBEF-2422-E552-91ED-60F9E32A09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954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3" name="Rectangle 42">
                        <a:extLst>
                          <a:ext uri="{FF2B5EF4-FFF2-40B4-BE49-F238E27FC236}">
                            <a16:creationId xmlns:a16="http://schemas.microsoft.com/office/drawing/2014/main" id="{BBDE0384-6F81-D452-1550-90D07E4262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4" name="Rectangle 43">
                        <a:extLst>
                          <a:ext uri="{FF2B5EF4-FFF2-40B4-BE49-F238E27FC236}">
                            <a16:creationId xmlns:a16="http://schemas.microsoft.com/office/drawing/2014/main" id="{4DD9D6C7-623C-55CC-7F1D-0C6BF79037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5BE15A96-FF9F-355C-D99B-53870DA8B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38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871E624-BD28-23B8-45E7-A5137C5116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2F8BB1B8-39E4-2ADB-14D8-90A549AE01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20742A-2BA7-769A-E901-90D5785EE67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22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39" name="Rectangle 38">
                        <a:extLst>
                          <a:ext uri="{FF2B5EF4-FFF2-40B4-BE49-F238E27FC236}">
                            <a16:creationId xmlns:a16="http://schemas.microsoft.com/office/drawing/2014/main" id="{886EA5B8-C012-566A-9A68-4DCD9F2AE2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0" name="Rectangle 39">
                        <a:extLst>
                          <a:ext uri="{FF2B5EF4-FFF2-40B4-BE49-F238E27FC236}">
                            <a16:creationId xmlns:a16="http://schemas.microsoft.com/office/drawing/2014/main" id="{44BA8A77-AFDA-8408-8EC8-3D808A2A7A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B8D867C5-819A-A6FA-601B-C7CE8EDD0293}"/>
                      </a:ext>
                    </a:extLst>
                  </p:cNvPr>
                  <p:cNvSpPr/>
                  <p:nvPr/>
                </p:nvSpPr>
                <p:spPr>
                  <a:xfrm>
                    <a:off x="1447800" y="2057400"/>
                    <a:ext cx="9144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8A3EDD4F-E117-F49A-FA28-1AB21515483A}"/>
                      </a:ext>
                    </a:extLst>
                  </p:cNvPr>
                  <p:cNvSpPr/>
                  <p:nvPr/>
                </p:nvSpPr>
                <p:spPr>
                  <a:xfrm>
                    <a:off x="33528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04C3F35-FA9F-E84B-146F-B6A4DE0D650E}"/>
                      </a:ext>
                    </a:extLst>
                  </p:cNvPr>
                  <p:cNvGrpSpPr/>
                  <p:nvPr/>
                </p:nvGrpSpPr>
                <p:grpSpPr>
                  <a:xfrm>
                    <a:off x="51054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0CC67D5C-CD25-7056-078A-5EDB4C029F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885D95E8-C232-DEC0-8D95-C80AB5859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91FDC00-F90C-3C3E-BCF6-6CA98F5D63E8}"/>
                      </a:ext>
                    </a:extLst>
                  </p:cNvPr>
                  <p:cNvGrpSpPr/>
                  <p:nvPr/>
                </p:nvGrpSpPr>
                <p:grpSpPr>
                  <a:xfrm>
                    <a:off x="63246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9C76B764-480E-D4B5-ADBD-01D206872E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BAFACD66-69ED-7A34-A80F-B1707055BE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07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F3EF1180-8F61-84E3-4F06-5A930F30D9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4C169F6-4B9F-F9DB-886B-B20857A09EC5}"/>
                      </a:ext>
                    </a:extLst>
                  </p:cNvPr>
                  <p:cNvSpPr/>
                  <p:nvPr/>
                </p:nvSpPr>
                <p:spPr>
                  <a:xfrm>
                    <a:off x="82296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A9401B5-52CD-9D33-ACEB-14D17EA32CCC}"/>
                    </a:ext>
                  </a:extLst>
                </p:cNvPr>
                <p:cNvSpPr/>
                <p:nvPr/>
              </p:nvSpPr>
              <p:spPr>
                <a:xfrm>
                  <a:off x="7696200" y="2516188"/>
                  <a:ext cx="1219200" cy="381000"/>
                </a:xfrm>
                <a:prstGeom prst="rect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700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E15C07-8C3F-B841-BF86-AD644961C849}"/>
                    </a:ext>
                  </a:extLst>
                </p:cNvPr>
                <p:cNvSpPr/>
                <p:nvPr/>
              </p:nvSpPr>
              <p:spPr>
                <a:xfrm>
                  <a:off x="7848600" y="2592388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30AD7E2-CBE6-C91B-BB4B-F5BCD92466BC}"/>
                    </a:ext>
                  </a:extLst>
                </p:cNvPr>
                <p:cNvSpPr/>
                <p:nvPr/>
              </p:nvSpPr>
              <p:spPr>
                <a:xfrm>
                  <a:off x="8191500" y="2592388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0A8C49-0FDD-3B8B-AAC8-FFAB2A46556E}"/>
                    </a:ext>
                  </a:extLst>
                </p:cNvPr>
                <p:cNvSpPr/>
                <p:nvPr/>
              </p:nvSpPr>
              <p:spPr>
                <a:xfrm>
                  <a:off x="8534400" y="2592388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455728-1B83-63B1-ED96-41C7982D118B}"/>
                  </a:ext>
                </a:extLst>
              </p:cNvPr>
              <p:cNvSpPr/>
              <p:nvPr/>
            </p:nvSpPr>
            <p:spPr>
              <a:xfrm>
                <a:off x="2966136" y="3122612"/>
                <a:ext cx="9144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A83E9-B607-6C65-038A-A7802A396FEA}"/>
                </a:ext>
              </a:extLst>
            </p:cNvPr>
            <p:cNvSpPr txBox="1"/>
            <p:nvPr/>
          </p:nvSpPr>
          <p:spPr>
            <a:xfrm>
              <a:off x="609600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DDF485-ACC0-E2A1-14C8-0572E3E4DF48}"/>
                </a:ext>
              </a:extLst>
            </p:cNvPr>
            <p:cNvSpPr txBox="1"/>
            <p:nvPr/>
          </p:nvSpPr>
          <p:spPr>
            <a:xfrm>
              <a:off x="1677395" y="3669268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14F936-32A5-831F-B749-4585C91E5E0F}"/>
                </a:ext>
              </a:extLst>
            </p:cNvPr>
            <p:cNvSpPr txBox="1"/>
            <p:nvPr/>
          </p:nvSpPr>
          <p:spPr>
            <a:xfrm>
              <a:off x="2697378" y="3665151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944D792-4A02-4EF9-B243-39A4940762A4}"/>
                </a:ext>
              </a:extLst>
            </p:cNvPr>
            <p:cNvSpPr txBox="1"/>
            <p:nvPr/>
          </p:nvSpPr>
          <p:spPr>
            <a:xfrm>
              <a:off x="3547031" y="3665342"/>
              <a:ext cx="844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C6B9763-8C9E-207B-12CD-9D15BEAE30A3}"/>
                </a:ext>
              </a:extLst>
            </p:cNvPr>
            <p:cNvSpPr txBox="1"/>
            <p:nvPr/>
          </p:nvSpPr>
          <p:spPr>
            <a:xfrm>
              <a:off x="4689532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908259-A583-6494-7377-3EC52A0EA107}"/>
                </a:ext>
              </a:extLst>
            </p:cNvPr>
            <p:cNvSpPr txBox="1"/>
            <p:nvPr/>
          </p:nvSpPr>
          <p:spPr>
            <a:xfrm>
              <a:off x="5709515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BC752F-4D0B-1AD0-DA71-4F662074A94B}"/>
                </a:ext>
              </a:extLst>
            </p:cNvPr>
            <p:cNvSpPr txBox="1"/>
            <p:nvPr/>
          </p:nvSpPr>
          <p:spPr>
            <a:xfrm>
              <a:off x="6729498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sp>
        <p:nvSpPr>
          <p:cNvPr id="6" name="Arc 5">
            <a:extLst>
              <a:ext uri="{FF2B5EF4-FFF2-40B4-BE49-F238E27FC236}">
                <a16:creationId xmlns:a16="http://schemas.microsoft.com/office/drawing/2014/main" id="{36294C9D-D01A-2286-00AE-BBC10C490E8E}"/>
              </a:ext>
            </a:extLst>
          </p:cNvPr>
          <p:cNvSpPr/>
          <p:nvPr/>
        </p:nvSpPr>
        <p:spPr>
          <a:xfrm rot="9082159">
            <a:off x="3888537" y="3614788"/>
            <a:ext cx="1999840" cy="1058876"/>
          </a:xfrm>
          <a:prstGeom prst="arc">
            <a:avLst>
              <a:gd name="adj1" fmla="val 16200000"/>
              <a:gd name="adj2" fmla="val 21554244"/>
            </a:avLst>
          </a:prstGeom>
          <a:ln w="31750">
            <a:solidFill>
              <a:schemeClr val="tx1"/>
            </a:solidFill>
            <a:headEnd type="triangle" w="lg" len="med"/>
            <a:tailEnd type="non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339954-DB77-CA50-58CE-1D59F97BDDEE}"/>
              </a:ext>
            </a:extLst>
          </p:cNvPr>
          <p:cNvSpPr txBox="1"/>
          <p:nvPr/>
        </p:nvSpPr>
        <p:spPr>
          <a:xfrm>
            <a:off x="3998572" y="4120202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11376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B9D58C-7477-427A-2C62-418548202E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9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</a:p>
        </p:txBody>
      </p:sp>
      <p:sp>
        <p:nvSpPr>
          <p:cNvPr id="3194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762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Simplest form of propagation: make each </a:t>
            </a:r>
            <a:r>
              <a:rPr lang="en-US" dirty="0">
                <a:solidFill>
                  <a:schemeClr val="accent3"/>
                </a:solidFill>
              </a:rPr>
              <a:t>constraint pair </a:t>
            </a:r>
            <a:r>
              <a:rPr lang="en-US" dirty="0"/>
              <a:t>consistent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Instead of only checking forward, check backward</a:t>
            </a:r>
            <a:r>
              <a:rPr lang="en-US" b="1" i="1" dirty="0"/>
              <a:t> </a:t>
            </a:r>
            <a:r>
              <a:rPr lang="en-US" dirty="0"/>
              <a:t>as needed</a:t>
            </a:r>
          </a:p>
          <a:p>
            <a:pPr>
              <a:spcAft>
                <a:spcPts val="19200"/>
              </a:spcAft>
            </a:pP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</a:t>
            </a:r>
            <a:r>
              <a:rPr lang="en-US" dirty="0">
                <a:sym typeface="Wingdings" charset="2"/>
              </a:rPr>
              <a:t>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r>
              <a:rPr lang="en-US" dirty="0"/>
              <a:t> is consistent if and only if:  for </a:t>
            </a:r>
            <a:r>
              <a:rPr lang="en-US" i="1" dirty="0"/>
              <a:t>every</a:t>
            </a:r>
            <a:r>
              <a:rPr lang="en-US" dirty="0"/>
              <a:t> value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of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, there remains </a:t>
            </a:r>
            <a:r>
              <a:rPr lang="en-US" i="1" dirty="0"/>
              <a:t>some</a:t>
            </a:r>
            <a:r>
              <a:rPr lang="en-US" dirty="0"/>
              <a:t> legal value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loses a value, neighbors of </a:t>
            </a:r>
            <a:r>
              <a:rPr lang="en-US" i="1" dirty="0"/>
              <a:t>X</a:t>
            </a:r>
            <a:r>
              <a:rPr lang="en-US" dirty="0"/>
              <a:t> must to be rechecked</a:t>
            </a:r>
          </a:p>
          <a:p>
            <a:r>
              <a:rPr lang="en-US" dirty="0"/>
              <a:t>Arc consistency detects failure earlier than forward checking</a:t>
            </a:r>
          </a:p>
          <a:p>
            <a:r>
              <a:rPr lang="en-US" dirty="0"/>
              <a:t>Can be run as a </a:t>
            </a:r>
            <a:r>
              <a:rPr lang="en-US" i="1" dirty="0"/>
              <a:t>preprocessor</a:t>
            </a:r>
            <a:r>
              <a:rPr lang="en-US" dirty="0"/>
              <a:t> or </a:t>
            </a:r>
            <a:r>
              <a:rPr lang="en-US" i="1" dirty="0"/>
              <a:t>after</a:t>
            </a:r>
            <a:r>
              <a:rPr lang="en-US" dirty="0"/>
              <a:t> each assignment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296BD3-8002-8045-BC40-5B0A89D5060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60103" y="2514600"/>
            <a:ext cx="2907697" cy="1137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 lnSpcReduction="20000"/>
          </a:bodyPr>
          <a:lstStyle/>
          <a:p>
            <a:pPr algn="l">
              <a:spcAft>
                <a:spcPts val="1200"/>
              </a:spcAft>
            </a:pPr>
            <a:r>
              <a:rPr lang="en-US" sz="1800" dirty="0"/>
              <a:t>Now, V has lost a value (can’t also be Red).</a:t>
            </a:r>
          </a:p>
          <a:p>
            <a:pPr algn="l">
              <a:spcAft>
                <a:spcPts val="1200"/>
              </a:spcAft>
            </a:pPr>
            <a:r>
              <a:rPr lang="en-US" sz="1800" dirty="0"/>
              <a:t>We now check </a:t>
            </a:r>
            <a:r>
              <a:rPr lang="en-US" sz="1800" i="1" dirty="0"/>
              <a:t>its </a:t>
            </a:r>
            <a:r>
              <a:rPr lang="en-US" sz="1800" dirty="0"/>
              <a:t>remaining neighbors, namely SA itself.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78940D-FDD4-9479-D861-5A545C27F82B}"/>
              </a:ext>
            </a:extLst>
          </p:cNvPr>
          <p:cNvGrpSpPr/>
          <p:nvPr/>
        </p:nvGrpSpPr>
        <p:grpSpPr>
          <a:xfrm>
            <a:off x="533400" y="2743200"/>
            <a:ext cx="5296349" cy="1061618"/>
            <a:chOff x="615075" y="2705025"/>
            <a:chExt cx="5296349" cy="10616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E47B3B-4BB7-C470-23E2-5C00C04990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5075" y="2705025"/>
              <a:ext cx="5296349" cy="1061618"/>
              <a:chOff x="990599" y="2691710"/>
              <a:chExt cx="4974111" cy="99702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E51A59F-68A1-21F2-BBDF-B55FC6056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990599" y="2691710"/>
                <a:ext cx="1151925" cy="957072"/>
              </a:xfrm>
              <a:prstGeom prst="rect">
                <a:avLst/>
              </a:prstGeom>
            </p:spPr>
          </p:pic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683C6C8D-3F23-470C-2E2E-F812134AE0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65577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555C5F98-DDF4-07B7-1980-48C7F0BF0E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78045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9D67694-34F8-DF1E-682F-31CAEC09C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2881817" y="2733872"/>
                <a:ext cx="1103928" cy="917194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A09E889-2CEA-F1E4-EEFE-C77AA05EC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836784" y="2751606"/>
                <a:ext cx="1127926" cy="937132"/>
              </a:xfrm>
              <a:prstGeom prst="rect">
                <a:avLst/>
              </a:prstGeom>
            </p:spPr>
          </p:pic>
        </p:grp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AF369D71-E1E7-61C6-5355-6DEE005116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254944" y="3242969"/>
              <a:ext cx="137160" cy="137160"/>
            </a:xfrm>
            <a:prstGeom prst="plus">
              <a:avLst/>
            </a:prstGeom>
            <a:solidFill>
              <a:schemeClr val="accent6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25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4386D7-B35A-9EB6-C898-4739DDE77CFD}"/>
              </a:ext>
            </a:extLst>
          </p:cNvPr>
          <p:cNvGrpSpPr/>
          <p:nvPr/>
        </p:nvGrpSpPr>
        <p:grpSpPr>
          <a:xfrm>
            <a:off x="403920" y="3804818"/>
            <a:ext cx="7139880" cy="685495"/>
            <a:chOff x="457200" y="3654573"/>
            <a:chExt cx="7139880" cy="68549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876BB6-BCF3-E70A-AFD1-890D2EB2BBDD}"/>
                </a:ext>
              </a:extLst>
            </p:cNvPr>
            <p:cNvGrpSpPr/>
            <p:nvPr/>
          </p:nvGrpSpPr>
          <p:grpSpPr>
            <a:xfrm>
              <a:off x="457200" y="4019995"/>
              <a:ext cx="7139880" cy="320073"/>
              <a:chOff x="381000" y="3046412"/>
              <a:chExt cx="8534400" cy="3825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23AF67D-9A5D-B9EB-8B5F-5C81EDAD2819}"/>
                  </a:ext>
                </a:extLst>
              </p:cNvPr>
              <p:cNvGrpSpPr/>
              <p:nvPr/>
            </p:nvGrpSpPr>
            <p:grpSpPr>
              <a:xfrm>
                <a:off x="381000" y="3046412"/>
                <a:ext cx="8534400" cy="382588"/>
                <a:chOff x="381000" y="2514600"/>
                <a:chExt cx="8534400" cy="382588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F08B60D-FF7E-15E1-31D7-57B83A6BE3B4}"/>
                    </a:ext>
                  </a:extLst>
                </p:cNvPr>
                <p:cNvGrpSpPr/>
                <p:nvPr/>
              </p:nvGrpSpPr>
              <p:grpSpPr>
                <a:xfrm>
                  <a:off x="381000" y="25146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699F0DC-1753-5CD5-0403-0F9EA0489DCF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7315200" cy="381000"/>
                    <a:chOff x="1295400" y="1981200"/>
                    <a:chExt cx="7315200" cy="381000"/>
                  </a:xfrm>
                </p:grpSpPr>
                <p:grpSp>
                  <p:nvGrpSpPr>
                    <p:cNvPr id="36" name="Group 35">
                      <a:extLst>
                        <a:ext uri="{FF2B5EF4-FFF2-40B4-BE49-F238E27FC236}">
                          <a16:creationId xmlns:a16="http://schemas.microsoft.com/office/drawing/2014/main" id="{BC3EFBEF-2422-E552-91ED-60F9E32A09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954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3" name="Rectangle 42">
                        <a:extLst>
                          <a:ext uri="{FF2B5EF4-FFF2-40B4-BE49-F238E27FC236}">
                            <a16:creationId xmlns:a16="http://schemas.microsoft.com/office/drawing/2014/main" id="{BBDE0384-6F81-D452-1550-90D07E4262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4" name="Rectangle 43">
                        <a:extLst>
                          <a:ext uri="{FF2B5EF4-FFF2-40B4-BE49-F238E27FC236}">
                            <a16:creationId xmlns:a16="http://schemas.microsoft.com/office/drawing/2014/main" id="{4DD9D6C7-623C-55CC-7F1D-0C6BF79037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5BE15A96-FF9F-355C-D99B-53870DA8B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38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871E624-BD28-23B8-45E7-A5137C5116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2F8BB1B8-39E4-2ADB-14D8-90A549AE01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20742A-2BA7-769A-E901-90D5785EE67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22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39" name="Rectangle 38">
                        <a:extLst>
                          <a:ext uri="{FF2B5EF4-FFF2-40B4-BE49-F238E27FC236}">
                            <a16:creationId xmlns:a16="http://schemas.microsoft.com/office/drawing/2014/main" id="{886EA5B8-C012-566A-9A68-4DCD9F2AE2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0" name="Rectangle 39">
                        <a:extLst>
                          <a:ext uri="{FF2B5EF4-FFF2-40B4-BE49-F238E27FC236}">
                            <a16:creationId xmlns:a16="http://schemas.microsoft.com/office/drawing/2014/main" id="{44BA8A77-AFDA-8408-8EC8-3D808A2A7A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B8D867C5-819A-A6FA-601B-C7CE8EDD0293}"/>
                      </a:ext>
                    </a:extLst>
                  </p:cNvPr>
                  <p:cNvSpPr/>
                  <p:nvPr/>
                </p:nvSpPr>
                <p:spPr>
                  <a:xfrm>
                    <a:off x="1447800" y="2057400"/>
                    <a:ext cx="9144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8A3EDD4F-E117-F49A-FA28-1AB21515483A}"/>
                      </a:ext>
                    </a:extLst>
                  </p:cNvPr>
                  <p:cNvSpPr/>
                  <p:nvPr/>
                </p:nvSpPr>
                <p:spPr>
                  <a:xfrm>
                    <a:off x="33528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04C3F35-FA9F-E84B-146F-B6A4DE0D650E}"/>
                      </a:ext>
                    </a:extLst>
                  </p:cNvPr>
                  <p:cNvGrpSpPr/>
                  <p:nvPr/>
                </p:nvGrpSpPr>
                <p:grpSpPr>
                  <a:xfrm>
                    <a:off x="51054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0CC67D5C-CD25-7056-078A-5EDB4C029F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885D95E8-C232-DEC0-8D95-C80AB5859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91FDC00-F90C-3C3E-BCF6-6CA98F5D63E8}"/>
                      </a:ext>
                    </a:extLst>
                  </p:cNvPr>
                  <p:cNvGrpSpPr/>
                  <p:nvPr/>
                </p:nvGrpSpPr>
                <p:grpSpPr>
                  <a:xfrm>
                    <a:off x="63246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9C76B764-480E-D4B5-ADBD-01D206872E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BAFACD66-69ED-7A34-A80F-B1707055BE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07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F3EF1180-8F61-84E3-4F06-5A930F30D9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4C169F6-4B9F-F9DB-886B-B20857A09EC5}"/>
                      </a:ext>
                    </a:extLst>
                  </p:cNvPr>
                  <p:cNvSpPr/>
                  <p:nvPr/>
                </p:nvSpPr>
                <p:spPr>
                  <a:xfrm>
                    <a:off x="82296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A9401B5-52CD-9D33-ACEB-14D17EA32CCC}"/>
                    </a:ext>
                  </a:extLst>
                </p:cNvPr>
                <p:cNvSpPr/>
                <p:nvPr/>
              </p:nvSpPr>
              <p:spPr>
                <a:xfrm>
                  <a:off x="7696200" y="2516188"/>
                  <a:ext cx="1219200" cy="381000"/>
                </a:xfrm>
                <a:prstGeom prst="rect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700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E15C07-8C3F-B841-BF86-AD644961C849}"/>
                    </a:ext>
                  </a:extLst>
                </p:cNvPr>
                <p:cNvSpPr/>
                <p:nvPr/>
              </p:nvSpPr>
              <p:spPr>
                <a:xfrm>
                  <a:off x="7848600" y="2592388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30AD7E2-CBE6-C91B-BB4B-F5BCD92466BC}"/>
                    </a:ext>
                  </a:extLst>
                </p:cNvPr>
                <p:cNvSpPr/>
                <p:nvPr/>
              </p:nvSpPr>
              <p:spPr>
                <a:xfrm>
                  <a:off x="8191500" y="2592388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0A8C49-0FDD-3B8B-AAC8-FFAB2A46556E}"/>
                    </a:ext>
                  </a:extLst>
                </p:cNvPr>
                <p:cNvSpPr/>
                <p:nvPr/>
              </p:nvSpPr>
              <p:spPr>
                <a:xfrm>
                  <a:off x="8534400" y="2592388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455728-1B83-63B1-ED96-41C7982D118B}"/>
                  </a:ext>
                </a:extLst>
              </p:cNvPr>
              <p:cNvSpPr/>
              <p:nvPr/>
            </p:nvSpPr>
            <p:spPr>
              <a:xfrm>
                <a:off x="2966136" y="3122612"/>
                <a:ext cx="9144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A83E9-B607-6C65-038A-A7802A396FEA}"/>
                </a:ext>
              </a:extLst>
            </p:cNvPr>
            <p:cNvSpPr txBox="1"/>
            <p:nvPr/>
          </p:nvSpPr>
          <p:spPr>
            <a:xfrm>
              <a:off x="609600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DDF485-ACC0-E2A1-14C8-0572E3E4DF48}"/>
                </a:ext>
              </a:extLst>
            </p:cNvPr>
            <p:cNvSpPr txBox="1"/>
            <p:nvPr/>
          </p:nvSpPr>
          <p:spPr>
            <a:xfrm>
              <a:off x="1677395" y="3669268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14F936-32A5-831F-B749-4585C91E5E0F}"/>
                </a:ext>
              </a:extLst>
            </p:cNvPr>
            <p:cNvSpPr txBox="1"/>
            <p:nvPr/>
          </p:nvSpPr>
          <p:spPr>
            <a:xfrm>
              <a:off x="2697378" y="3665151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944D792-4A02-4EF9-B243-39A4940762A4}"/>
                </a:ext>
              </a:extLst>
            </p:cNvPr>
            <p:cNvSpPr txBox="1"/>
            <p:nvPr/>
          </p:nvSpPr>
          <p:spPr>
            <a:xfrm>
              <a:off x="3547031" y="3665342"/>
              <a:ext cx="844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C6B9763-8C9E-207B-12CD-9D15BEAE30A3}"/>
                </a:ext>
              </a:extLst>
            </p:cNvPr>
            <p:cNvSpPr txBox="1"/>
            <p:nvPr/>
          </p:nvSpPr>
          <p:spPr>
            <a:xfrm>
              <a:off x="4689532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908259-A583-6494-7377-3EC52A0EA107}"/>
                </a:ext>
              </a:extLst>
            </p:cNvPr>
            <p:cNvSpPr txBox="1"/>
            <p:nvPr/>
          </p:nvSpPr>
          <p:spPr>
            <a:xfrm>
              <a:off x="5709515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BC752F-4D0B-1AD0-DA71-4F662074A94B}"/>
                </a:ext>
              </a:extLst>
            </p:cNvPr>
            <p:cNvSpPr txBox="1"/>
            <p:nvPr/>
          </p:nvSpPr>
          <p:spPr>
            <a:xfrm>
              <a:off x="6729498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sp>
        <p:nvSpPr>
          <p:cNvPr id="6" name="Arc 5">
            <a:extLst>
              <a:ext uri="{FF2B5EF4-FFF2-40B4-BE49-F238E27FC236}">
                <a16:creationId xmlns:a16="http://schemas.microsoft.com/office/drawing/2014/main" id="{36294C9D-D01A-2286-00AE-BBC10C490E8E}"/>
              </a:ext>
            </a:extLst>
          </p:cNvPr>
          <p:cNvSpPr/>
          <p:nvPr/>
        </p:nvSpPr>
        <p:spPr>
          <a:xfrm rot="9082159">
            <a:off x="5031537" y="3614788"/>
            <a:ext cx="1999840" cy="1058876"/>
          </a:xfrm>
          <a:prstGeom prst="arc">
            <a:avLst>
              <a:gd name="adj1" fmla="val 16200000"/>
              <a:gd name="adj2" fmla="val 21554244"/>
            </a:avLst>
          </a:prstGeom>
          <a:ln w="31750">
            <a:solidFill>
              <a:schemeClr val="tx1"/>
            </a:solidFill>
            <a:headEnd type="triangle" w="lg" len="med"/>
            <a:tailEnd type="non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339954-DB77-CA50-58CE-1D59F97BDDEE}"/>
              </a:ext>
            </a:extLst>
          </p:cNvPr>
          <p:cNvSpPr txBox="1"/>
          <p:nvPr/>
        </p:nvSpPr>
        <p:spPr>
          <a:xfrm>
            <a:off x="3998572" y="4120202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70C8B7-35FE-DB18-A3C7-3A782F9E67A3}"/>
              </a:ext>
            </a:extLst>
          </p:cNvPr>
          <p:cNvSpPr txBox="1"/>
          <p:nvPr/>
        </p:nvSpPr>
        <p:spPr>
          <a:xfrm>
            <a:off x="4456298" y="4127491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33361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B9D58C-7477-427A-2C62-418548202E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9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</a:p>
        </p:txBody>
      </p:sp>
      <p:sp>
        <p:nvSpPr>
          <p:cNvPr id="3194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762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Simplest form of propagation: make each </a:t>
            </a:r>
            <a:r>
              <a:rPr lang="en-US" dirty="0">
                <a:solidFill>
                  <a:schemeClr val="accent3"/>
                </a:solidFill>
              </a:rPr>
              <a:t>constraint pair </a:t>
            </a:r>
            <a:r>
              <a:rPr lang="en-US" dirty="0"/>
              <a:t>consistent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Instead of only checking forward, check backward</a:t>
            </a:r>
            <a:r>
              <a:rPr lang="en-US" b="1" i="1" dirty="0"/>
              <a:t> </a:t>
            </a:r>
            <a:r>
              <a:rPr lang="en-US" dirty="0"/>
              <a:t>as needed</a:t>
            </a:r>
          </a:p>
          <a:p>
            <a:pPr>
              <a:spcAft>
                <a:spcPts val="19200"/>
              </a:spcAft>
            </a:pP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</a:t>
            </a:r>
            <a:r>
              <a:rPr lang="en-US" dirty="0">
                <a:sym typeface="Wingdings" charset="2"/>
              </a:rPr>
              <a:t>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r>
              <a:rPr lang="en-US" dirty="0"/>
              <a:t> is consistent if and only if:  for </a:t>
            </a:r>
            <a:r>
              <a:rPr lang="en-US" i="1" dirty="0"/>
              <a:t>every</a:t>
            </a:r>
            <a:r>
              <a:rPr lang="en-US" dirty="0"/>
              <a:t> value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of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, there remains </a:t>
            </a:r>
            <a:r>
              <a:rPr lang="en-US" i="1" dirty="0"/>
              <a:t>some</a:t>
            </a:r>
            <a:r>
              <a:rPr lang="en-US" dirty="0"/>
              <a:t> legal value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loses a value, neighbors of </a:t>
            </a:r>
            <a:r>
              <a:rPr lang="en-US" i="1" dirty="0"/>
              <a:t>X</a:t>
            </a:r>
            <a:r>
              <a:rPr lang="en-US" dirty="0"/>
              <a:t> must to be rechecked</a:t>
            </a:r>
          </a:p>
          <a:p>
            <a:r>
              <a:rPr lang="en-US" dirty="0"/>
              <a:t>Arc consistency detects failure earlier than forward checking</a:t>
            </a:r>
          </a:p>
          <a:p>
            <a:r>
              <a:rPr lang="en-US" dirty="0"/>
              <a:t>Can be run as a </a:t>
            </a:r>
            <a:r>
              <a:rPr lang="en-US" i="1" dirty="0"/>
              <a:t>preprocessor</a:t>
            </a:r>
            <a:r>
              <a:rPr lang="en-US" dirty="0"/>
              <a:t> or </a:t>
            </a:r>
            <a:r>
              <a:rPr lang="en-US" i="1" dirty="0"/>
              <a:t>after</a:t>
            </a:r>
            <a:r>
              <a:rPr lang="en-US" dirty="0"/>
              <a:t> each assignment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296BD3-8002-8045-BC40-5B0A89D5060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60103" y="2514600"/>
            <a:ext cx="2907697" cy="11379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85000" lnSpcReduction="10000"/>
          </a:bodyPr>
          <a:lstStyle/>
          <a:p>
            <a:pPr algn="l">
              <a:spcAft>
                <a:spcPts val="1200"/>
              </a:spcAft>
            </a:pPr>
            <a:r>
              <a:rPr lang="en-US" sz="1800" dirty="0"/>
              <a:t>V has lost another value (can’t also be Blue). It has no more neighbors. </a:t>
            </a:r>
          </a:p>
          <a:p>
            <a:pPr algn="l">
              <a:spcAft>
                <a:spcPts val="1200"/>
              </a:spcAft>
            </a:pPr>
            <a:r>
              <a:rPr lang="en-US" sz="1800" dirty="0"/>
              <a:t>We return to SA and check next neighbor, NT.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78940D-FDD4-9479-D861-5A545C27F82B}"/>
              </a:ext>
            </a:extLst>
          </p:cNvPr>
          <p:cNvGrpSpPr/>
          <p:nvPr/>
        </p:nvGrpSpPr>
        <p:grpSpPr>
          <a:xfrm>
            <a:off x="533400" y="2743200"/>
            <a:ext cx="5296349" cy="1061618"/>
            <a:chOff x="615075" y="2705025"/>
            <a:chExt cx="5296349" cy="10616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E47B3B-4BB7-C470-23E2-5C00C04990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5075" y="2705025"/>
              <a:ext cx="5296349" cy="1061618"/>
              <a:chOff x="990599" y="2691710"/>
              <a:chExt cx="4974111" cy="99702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E51A59F-68A1-21F2-BBDF-B55FC6056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990599" y="2691710"/>
                <a:ext cx="1151925" cy="957072"/>
              </a:xfrm>
              <a:prstGeom prst="rect">
                <a:avLst/>
              </a:prstGeom>
            </p:spPr>
          </p:pic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683C6C8D-3F23-470C-2E2E-F812134AE0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65577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555C5F98-DDF4-07B7-1980-48C7F0BF0E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78045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9D67694-34F8-DF1E-682F-31CAEC09C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2881817" y="2733872"/>
                <a:ext cx="1103928" cy="917194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A09E889-2CEA-F1E4-EEFE-C77AA05EC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836784" y="2751606"/>
                <a:ext cx="1127926" cy="937132"/>
              </a:xfrm>
              <a:prstGeom prst="rect">
                <a:avLst/>
              </a:prstGeom>
            </p:spPr>
          </p:pic>
        </p:grp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AF369D71-E1E7-61C6-5355-6DEE005116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254944" y="3242969"/>
              <a:ext cx="137160" cy="137160"/>
            </a:xfrm>
            <a:prstGeom prst="plus">
              <a:avLst/>
            </a:prstGeom>
            <a:solidFill>
              <a:schemeClr val="accent6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25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4386D7-B35A-9EB6-C898-4739DDE77CFD}"/>
              </a:ext>
            </a:extLst>
          </p:cNvPr>
          <p:cNvGrpSpPr/>
          <p:nvPr/>
        </p:nvGrpSpPr>
        <p:grpSpPr>
          <a:xfrm>
            <a:off x="403920" y="3804818"/>
            <a:ext cx="7139880" cy="685495"/>
            <a:chOff x="457200" y="3654573"/>
            <a:chExt cx="7139880" cy="68549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876BB6-BCF3-E70A-AFD1-890D2EB2BBDD}"/>
                </a:ext>
              </a:extLst>
            </p:cNvPr>
            <p:cNvGrpSpPr/>
            <p:nvPr/>
          </p:nvGrpSpPr>
          <p:grpSpPr>
            <a:xfrm>
              <a:off x="457200" y="4019995"/>
              <a:ext cx="7139880" cy="320073"/>
              <a:chOff x="381000" y="3046412"/>
              <a:chExt cx="8534400" cy="3825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23AF67D-9A5D-B9EB-8B5F-5C81EDAD2819}"/>
                  </a:ext>
                </a:extLst>
              </p:cNvPr>
              <p:cNvGrpSpPr/>
              <p:nvPr/>
            </p:nvGrpSpPr>
            <p:grpSpPr>
              <a:xfrm>
                <a:off x="381000" y="3046412"/>
                <a:ext cx="8534400" cy="382588"/>
                <a:chOff x="381000" y="2514600"/>
                <a:chExt cx="8534400" cy="382588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F08B60D-FF7E-15E1-31D7-57B83A6BE3B4}"/>
                    </a:ext>
                  </a:extLst>
                </p:cNvPr>
                <p:cNvGrpSpPr/>
                <p:nvPr/>
              </p:nvGrpSpPr>
              <p:grpSpPr>
                <a:xfrm>
                  <a:off x="381000" y="25146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699F0DC-1753-5CD5-0403-0F9EA0489DCF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7315200" cy="381000"/>
                    <a:chOff x="1295400" y="1981200"/>
                    <a:chExt cx="7315200" cy="381000"/>
                  </a:xfrm>
                </p:grpSpPr>
                <p:grpSp>
                  <p:nvGrpSpPr>
                    <p:cNvPr id="36" name="Group 35">
                      <a:extLst>
                        <a:ext uri="{FF2B5EF4-FFF2-40B4-BE49-F238E27FC236}">
                          <a16:creationId xmlns:a16="http://schemas.microsoft.com/office/drawing/2014/main" id="{BC3EFBEF-2422-E552-91ED-60F9E32A09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954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3" name="Rectangle 42">
                        <a:extLst>
                          <a:ext uri="{FF2B5EF4-FFF2-40B4-BE49-F238E27FC236}">
                            <a16:creationId xmlns:a16="http://schemas.microsoft.com/office/drawing/2014/main" id="{BBDE0384-6F81-D452-1550-90D07E4262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4" name="Rectangle 43">
                        <a:extLst>
                          <a:ext uri="{FF2B5EF4-FFF2-40B4-BE49-F238E27FC236}">
                            <a16:creationId xmlns:a16="http://schemas.microsoft.com/office/drawing/2014/main" id="{4DD9D6C7-623C-55CC-7F1D-0C6BF79037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5BE15A96-FF9F-355C-D99B-53870DA8B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38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871E624-BD28-23B8-45E7-A5137C5116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2F8BB1B8-39E4-2ADB-14D8-90A549AE01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20742A-2BA7-769A-E901-90D5785EE67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22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39" name="Rectangle 38">
                        <a:extLst>
                          <a:ext uri="{FF2B5EF4-FFF2-40B4-BE49-F238E27FC236}">
                            <a16:creationId xmlns:a16="http://schemas.microsoft.com/office/drawing/2014/main" id="{886EA5B8-C012-566A-9A68-4DCD9F2AE2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0" name="Rectangle 39">
                        <a:extLst>
                          <a:ext uri="{FF2B5EF4-FFF2-40B4-BE49-F238E27FC236}">
                            <a16:creationId xmlns:a16="http://schemas.microsoft.com/office/drawing/2014/main" id="{44BA8A77-AFDA-8408-8EC8-3D808A2A7A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B8D867C5-819A-A6FA-601B-C7CE8EDD0293}"/>
                      </a:ext>
                    </a:extLst>
                  </p:cNvPr>
                  <p:cNvSpPr/>
                  <p:nvPr/>
                </p:nvSpPr>
                <p:spPr>
                  <a:xfrm>
                    <a:off x="1447800" y="2057400"/>
                    <a:ext cx="9144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8A3EDD4F-E117-F49A-FA28-1AB21515483A}"/>
                      </a:ext>
                    </a:extLst>
                  </p:cNvPr>
                  <p:cNvSpPr/>
                  <p:nvPr/>
                </p:nvSpPr>
                <p:spPr>
                  <a:xfrm>
                    <a:off x="33528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04C3F35-FA9F-E84B-146F-B6A4DE0D650E}"/>
                      </a:ext>
                    </a:extLst>
                  </p:cNvPr>
                  <p:cNvGrpSpPr/>
                  <p:nvPr/>
                </p:nvGrpSpPr>
                <p:grpSpPr>
                  <a:xfrm>
                    <a:off x="51054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0CC67D5C-CD25-7056-078A-5EDB4C029F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885D95E8-C232-DEC0-8D95-C80AB5859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91FDC00-F90C-3C3E-BCF6-6CA98F5D63E8}"/>
                      </a:ext>
                    </a:extLst>
                  </p:cNvPr>
                  <p:cNvGrpSpPr/>
                  <p:nvPr/>
                </p:nvGrpSpPr>
                <p:grpSpPr>
                  <a:xfrm>
                    <a:off x="63246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9C76B764-480E-D4B5-ADBD-01D206872E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BAFACD66-69ED-7A34-A80F-B1707055BE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07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F3EF1180-8F61-84E3-4F06-5A930F30D9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4C169F6-4B9F-F9DB-886B-B20857A09EC5}"/>
                      </a:ext>
                    </a:extLst>
                  </p:cNvPr>
                  <p:cNvSpPr/>
                  <p:nvPr/>
                </p:nvSpPr>
                <p:spPr>
                  <a:xfrm>
                    <a:off x="82296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A9401B5-52CD-9D33-ACEB-14D17EA32CCC}"/>
                    </a:ext>
                  </a:extLst>
                </p:cNvPr>
                <p:cNvSpPr/>
                <p:nvPr/>
              </p:nvSpPr>
              <p:spPr>
                <a:xfrm>
                  <a:off x="7696200" y="2516188"/>
                  <a:ext cx="1219200" cy="381000"/>
                </a:xfrm>
                <a:prstGeom prst="rect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700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E15C07-8C3F-B841-BF86-AD644961C849}"/>
                    </a:ext>
                  </a:extLst>
                </p:cNvPr>
                <p:cNvSpPr/>
                <p:nvPr/>
              </p:nvSpPr>
              <p:spPr>
                <a:xfrm>
                  <a:off x="7848600" y="2592388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30AD7E2-CBE6-C91B-BB4B-F5BCD92466BC}"/>
                    </a:ext>
                  </a:extLst>
                </p:cNvPr>
                <p:cNvSpPr/>
                <p:nvPr/>
              </p:nvSpPr>
              <p:spPr>
                <a:xfrm>
                  <a:off x="8191500" y="2592388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0A8C49-0FDD-3B8B-AAC8-FFAB2A46556E}"/>
                    </a:ext>
                  </a:extLst>
                </p:cNvPr>
                <p:cNvSpPr/>
                <p:nvPr/>
              </p:nvSpPr>
              <p:spPr>
                <a:xfrm>
                  <a:off x="8534400" y="2592388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455728-1B83-63B1-ED96-41C7982D118B}"/>
                  </a:ext>
                </a:extLst>
              </p:cNvPr>
              <p:cNvSpPr/>
              <p:nvPr/>
            </p:nvSpPr>
            <p:spPr>
              <a:xfrm>
                <a:off x="2966136" y="3122612"/>
                <a:ext cx="9144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A83E9-B607-6C65-038A-A7802A396FEA}"/>
                </a:ext>
              </a:extLst>
            </p:cNvPr>
            <p:cNvSpPr txBox="1"/>
            <p:nvPr/>
          </p:nvSpPr>
          <p:spPr>
            <a:xfrm>
              <a:off x="609600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DDF485-ACC0-E2A1-14C8-0572E3E4DF48}"/>
                </a:ext>
              </a:extLst>
            </p:cNvPr>
            <p:cNvSpPr txBox="1"/>
            <p:nvPr/>
          </p:nvSpPr>
          <p:spPr>
            <a:xfrm>
              <a:off x="1677395" y="3669268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14F936-32A5-831F-B749-4585C91E5E0F}"/>
                </a:ext>
              </a:extLst>
            </p:cNvPr>
            <p:cNvSpPr txBox="1"/>
            <p:nvPr/>
          </p:nvSpPr>
          <p:spPr>
            <a:xfrm>
              <a:off x="2697378" y="3665151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944D792-4A02-4EF9-B243-39A4940762A4}"/>
                </a:ext>
              </a:extLst>
            </p:cNvPr>
            <p:cNvSpPr txBox="1"/>
            <p:nvPr/>
          </p:nvSpPr>
          <p:spPr>
            <a:xfrm>
              <a:off x="3547031" y="3665342"/>
              <a:ext cx="844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C6B9763-8C9E-207B-12CD-9D15BEAE30A3}"/>
                </a:ext>
              </a:extLst>
            </p:cNvPr>
            <p:cNvSpPr txBox="1"/>
            <p:nvPr/>
          </p:nvSpPr>
          <p:spPr>
            <a:xfrm>
              <a:off x="4689532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908259-A583-6494-7377-3EC52A0EA107}"/>
                </a:ext>
              </a:extLst>
            </p:cNvPr>
            <p:cNvSpPr txBox="1"/>
            <p:nvPr/>
          </p:nvSpPr>
          <p:spPr>
            <a:xfrm>
              <a:off x="5709515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BC752F-4D0B-1AD0-DA71-4F662074A94B}"/>
                </a:ext>
              </a:extLst>
            </p:cNvPr>
            <p:cNvSpPr txBox="1"/>
            <p:nvPr/>
          </p:nvSpPr>
          <p:spPr>
            <a:xfrm>
              <a:off x="6729498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sp>
        <p:nvSpPr>
          <p:cNvPr id="6" name="Arc 5">
            <a:extLst>
              <a:ext uri="{FF2B5EF4-FFF2-40B4-BE49-F238E27FC236}">
                <a16:creationId xmlns:a16="http://schemas.microsoft.com/office/drawing/2014/main" id="{36294C9D-D01A-2286-00AE-BBC10C490E8E}"/>
              </a:ext>
            </a:extLst>
          </p:cNvPr>
          <p:cNvSpPr/>
          <p:nvPr/>
        </p:nvSpPr>
        <p:spPr>
          <a:xfrm rot="10096354">
            <a:off x="1832129" y="2387086"/>
            <a:ext cx="7936934" cy="2268891"/>
          </a:xfrm>
          <a:prstGeom prst="arc">
            <a:avLst>
              <a:gd name="adj1" fmla="val 16200000"/>
              <a:gd name="adj2" fmla="val 21257997"/>
            </a:avLst>
          </a:prstGeom>
          <a:ln w="31750">
            <a:solidFill>
              <a:schemeClr val="tx1"/>
            </a:solidFill>
            <a:headEnd type="none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339954-DB77-CA50-58CE-1D59F97BDDEE}"/>
              </a:ext>
            </a:extLst>
          </p:cNvPr>
          <p:cNvSpPr txBox="1"/>
          <p:nvPr/>
        </p:nvSpPr>
        <p:spPr>
          <a:xfrm>
            <a:off x="3998572" y="4120202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70C8B7-35FE-DB18-A3C7-3A782F9E67A3}"/>
              </a:ext>
            </a:extLst>
          </p:cNvPr>
          <p:cNvSpPr txBox="1"/>
          <p:nvPr/>
        </p:nvSpPr>
        <p:spPr>
          <a:xfrm>
            <a:off x="4456298" y="4127491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C229F7-82A8-5F62-9495-FFD2DC9AA9FA}"/>
              </a:ext>
            </a:extLst>
          </p:cNvPr>
          <p:cNvSpPr txBox="1"/>
          <p:nvPr/>
        </p:nvSpPr>
        <p:spPr>
          <a:xfrm>
            <a:off x="5017525" y="4127490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39687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BB9D58C-7477-427A-2C62-418548202E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95033" y="53518"/>
            <a:ext cx="2039028" cy="1723766"/>
          </a:xfrm>
          <a:prstGeom prst="rect">
            <a:avLst/>
          </a:prstGeom>
        </p:spPr>
      </p:pic>
      <p:sp>
        <p:nvSpPr>
          <p:cNvPr id="319490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</a:p>
        </p:txBody>
      </p:sp>
      <p:sp>
        <p:nvSpPr>
          <p:cNvPr id="31949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304800" y="1371600"/>
            <a:ext cx="762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Simplest form of propagation: make each </a:t>
            </a:r>
            <a:r>
              <a:rPr lang="en-US" dirty="0">
                <a:solidFill>
                  <a:schemeClr val="accent3"/>
                </a:solidFill>
              </a:rPr>
              <a:t>constraint pair </a:t>
            </a:r>
            <a:r>
              <a:rPr lang="en-US" dirty="0"/>
              <a:t>consistent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Instead of only checking forward, check backward</a:t>
            </a:r>
            <a:r>
              <a:rPr lang="en-US" b="1" i="1" dirty="0"/>
              <a:t> </a:t>
            </a:r>
            <a:r>
              <a:rPr lang="en-US" dirty="0"/>
              <a:t>as needed</a:t>
            </a:r>
          </a:p>
          <a:p>
            <a:pPr>
              <a:spcAft>
                <a:spcPts val="19200"/>
              </a:spcAft>
            </a:pP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</a:t>
            </a:r>
            <a:r>
              <a:rPr lang="en-US" dirty="0">
                <a:sym typeface="Wingdings" charset="2"/>
              </a:rPr>
              <a:t>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r>
              <a:rPr lang="en-US" dirty="0"/>
              <a:t> is consistent if and only if:  for </a:t>
            </a:r>
            <a:r>
              <a:rPr lang="en-US" i="1" dirty="0"/>
              <a:t>every</a:t>
            </a:r>
            <a:r>
              <a:rPr lang="en-US" dirty="0"/>
              <a:t> value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 of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dirty="0"/>
              <a:t>, there remains </a:t>
            </a:r>
            <a:r>
              <a:rPr lang="en-US" i="1" dirty="0"/>
              <a:t>some</a:t>
            </a:r>
            <a:r>
              <a:rPr lang="en-US" dirty="0"/>
              <a:t> legal value </a:t>
            </a:r>
            <a:r>
              <a:rPr lang="en-US" i="1" dirty="0">
                <a:latin typeface="Bookman Old Style"/>
                <a:cs typeface="Bookman Old Style"/>
              </a:rPr>
              <a:t>y </a:t>
            </a:r>
            <a:r>
              <a:rPr lang="en-US" dirty="0"/>
              <a:t>of </a:t>
            </a:r>
            <a:r>
              <a:rPr lang="en-US" i="1" dirty="0">
                <a:latin typeface="Bookman Old Style"/>
                <a:cs typeface="Bookman Old Style"/>
              </a:rPr>
              <a:t>Y</a:t>
            </a:r>
            <a:endParaRPr lang="en-US" dirty="0"/>
          </a:p>
          <a:p>
            <a:pPr lvl="1">
              <a:spcAft>
                <a:spcPts val="1200"/>
              </a:spcAft>
            </a:pPr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loses a value, neighbors of </a:t>
            </a:r>
            <a:r>
              <a:rPr lang="en-US" i="1" dirty="0"/>
              <a:t>X</a:t>
            </a:r>
            <a:r>
              <a:rPr lang="en-US" dirty="0"/>
              <a:t> must to be rechecked</a:t>
            </a:r>
          </a:p>
          <a:p>
            <a:r>
              <a:rPr lang="en-US" dirty="0"/>
              <a:t>Arc consistency detects failure earlier than forward checking</a:t>
            </a:r>
          </a:p>
          <a:p>
            <a:r>
              <a:rPr lang="en-US" dirty="0"/>
              <a:t>Can be run as a </a:t>
            </a:r>
            <a:r>
              <a:rPr lang="en-US" i="1" dirty="0"/>
              <a:t>preprocessor</a:t>
            </a:r>
            <a:r>
              <a:rPr lang="en-US" dirty="0"/>
              <a:t> or </a:t>
            </a:r>
            <a:r>
              <a:rPr lang="en-US" i="1" dirty="0"/>
              <a:t>after</a:t>
            </a:r>
            <a:r>
              <a:rPr lang="en-US" dirty="0"/>
              <a:t> each assignment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C296BD3-8002-8045-BC40-5B0A89D5060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994547" y="2514600"/>
            <a:ext cx="3073253" cy="123704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l">
              <a:spcAft>
                <a:spcPts val="1200"/>
              </a:spcAft>
            </a:pPr>
            <a:r>
              <a:rPr lang="en-US" sz="1800" dirty="0"/>
              <a:t>This reveals conflict between SA and NT.  We would now backtrack (or fail): no solution is possible beyond this point.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78940D-FDD4-9479-D861-5A545C27F82B}"/>
              </a:ext>
            </a:extLst>
          </p:cNvPr>
          <p:cNvGrpSpPr/>
          <p:nvPr/>
        </p:nvGrpSpPr>
        <p:grpSpPr>
          <a:xfrm>
            <a:off x="533400" y="2743200"/>
            <a:ext cx="5296349" cy="1061618"/>
            <a:chOff x="615075" y="2705025"/>
            <a:chExt cx="5296349" cy="106161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4E47B3B-4BB7-C470-23E2-5C00C04990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5075" y="2705025"/>
              <a:ext cx="5296349" cy="1061618"/>
              <a:chOff x="990599" y="2691710"/>
              <a:chExt cx="4974111" cy="99702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E51A59F-68A1-21F2-BBDF-B55FC60562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/>
              <a:stretch/>
            </p:blipFill>
            <p:spPr>
              <a:xfrm>
                <a:off x="990599" y="2691710"/>
                <a:ext cx="1151925" cy="957072"/>
              </a:xfrm>
              <a:prstGeom prst="rect">
                <a:avLst/>
              </a:prstGeom>
            </p:spPr>
          </p:pic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683C6C8D-3F23-470C-2E2E-F812134AE0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65577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ight Arrow 13">
                <a:extLst>
                  <a:ext uri="{FF2B5EF4-FFF2-40B4-BE49-F238E27FC236}">
                    <a16:creationId xmlns:a16="http://schemas.microsoft.com/office/drawing/2014/main" id="{555C5F98-DDF4-07B7-1980-48C7F0BF0E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178045" y="2985881"/>
                <a:ext cx="503968" cy="287981"/>
              </a:xfrm>
              <a:prstGeom prst="rightArrow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B9D67694-34F8-DF1E-682F-31CAEC09C4F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2881817" y="2733872"/>
                <a:ext cx="1103928" cy="917194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DA09E889-2CEA-F1E4-EEFE-C77AA05EC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4836784" y="2751606"/>
                <a:ext cx="1127926" cy="937132"/>
              </a:xfrm>
              <a:prstGeom prst="rect">
                <a:avLst/>
              </a:prstGeom>
            </p:spPr>
          </p:pic>
        </p:grpSp>
        <p:sp>
          <p:nvSpPr>
            <p:cNvPr id="2" name="Cross 1">
              <a:extLst>
                <a:ext uri="{FF2B5EF4-FFF2-40B4-BE49-F238E27FC236}">
                  <a16:creationId xmlns:a16="http://schemas.microsoft.com/office/drawing/2014/main" id="{AF369D71-E1E7-61C6-5355-6DEE005116D9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5254944" y="3242969"/>
              <a:ext cx="137160" cy="137160"/>
            </a:xfrm>
            <a:prstGeom prst="plus">
              <a:avLst/>
            </a:prstGeom>
            <a:solidFill>
              <a:schemeClr val="accent6"/>
            </a:solidFill>
            <a:ln w="1905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 fontScale="25000" lnSpcReduction="20000"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84386D7-B35A-9EB6-C898-4739DDE77CFD}"/>
              </a:ext>
            </a:extLst>
          </p:cNvPr>
          <p:cNvGrpSpPr/>
          <p:nvPr/>
        </p:nvGrpSpPr>
        <p:grpSpPr>
          <a:xfrm>
            <a:off x="403920" y="3804818"/>
            <a:ext cx="7139880" cy="685495"/>
            <a:chOff x="457200" y="3654573"/>
            <a:chExt cx="7139880" cy="68549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876BB6-BCF3-E70A-AFD1-890D2EB2BBDD}"/>
                </a:ext>
              </a:extLst>
            </p:cNvPr>
            <p:cNvGrpSpPr/>
            <p:nvPr/>
          </p:nvGrpSpPr>
          <p:grpSpPr>
            <a:xfrm>
              <a:off x="457200" y="4019995"/>
              <a:ext cx="7139880" cy="320073"/>
              <a:chOff x="381000" y="3046412"/>
              <a:chExt cx="8534400" cy="38258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A23AF67D-9A5D-B9EB-8B5F-5C81EDAD2819}"/>
                  </a:ext>
                </a:extLst>
              </p:cNvPr>
              <p:cNvGrpSpPr/>
              <p:nvPr/>
            </p:nvGrpSpPr>
            <p:grpSpPr>
              <a:xfrm>
                <a:off x="381000" y="3046412"/>
                <a:ext cx="8534400" cy="382588"/>
                <a:chOff x="381000" y="2514600"/>
                <a:chExt cx="8534400" cy="382588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F08B60D-FF7E-15E1-31D7-57B83A6BE3B4}"/>
                    </a:ext>
                  </a:extLst>
                </p:cNvPr>
                <p:cNvGrpSpPr/>
                <p:nvPr/>
              </p:nvGrpSpPr>
              <p:grpSpPr>
                <a:xfrm>
                  <a:off x="381000" y="2514600"/>
                  <a:ext cx="7315200" cy="381000"/>
                  <a:chOff x="1295400" y="1981200"/>
                  <a:chExt cx="7315200" cy="381000"/>
                </a:xfrm>
              </p:grpSpPr>
              <p:grpSp>
                <p:nvGrpSpPr>
                  <p:cNvPr id="25" name="Group 24">
                    <a:extLst>
                      <a:ext uri="{FF2B5EF4-FFF2-40B4-BE49-F238E27FC236}">
                        <a16:creationId xmlns:a16="http://schemas.microsoft.com/office/drawing/2014/main" id="{C699F0DC-1753-5CD5-0403-0F9EA0489DCF}"/>
                      </a:ext>
                    </a:extLst>
                  </p:cNvPr>
                  <p:cNvGrpSpPr/>
                  <p:nvPr/>
                </p:nvGrpSpPr>
                <p:grpSpPr>
                  <a:xfrm>
                    <a:off x="1295400" y="1981200"/>
                    <a:ext cx="7315200" cy="381000"/>
                    <a:chOff x="1295400" y="1981200"/>
                    <a:chExt cx="7315200" cy="381000"/>
                  </a:xfrm>
                </p:grpSpPr>
                <p:grpSp>
                  <p:nvGrpSpPr>
                    <p:cNvPr id="36" name="Group 35">
                      <a:extLst>
                        <a:ext uri="{FF2B5EF4-FFF2-40B4-BE49-F238E27FC236}">
                          <a16:creationId xmlns:a16="http://schemas.microsoft.com/office/drawing/2014/main" id="{BC3EFBEF-2422-E552-91ED-60F9E32A09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954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3" name="Rectangle 42">
                        <a:extLst>
                          <a:ext uri="{FF2B5EF4-FFF2-40B4-BE49-F238E27FC236}">
                            <a16:creationId xmlns:a16="http://schemas.microsoft.com/office/drawing/2014/main" id="{BBDE0384-6F81-D452-1550-90D07E4262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4" name="Rectangle 43">
                        <a:extLst>
                          <a:ext uri="{FF2B5EF4-FFF2-40B4-BE49-F238E27FC236}">
                            <a16:creationId xmlns:a16="http://schemas.microsoft.com/office/drawing/2014/main" id="{4DD9D6C7-623C-55CC-7F1D-0C6BF79037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7" name="Group 36">
                      <a:extLst>
                        <a:ext uri="{FF2B5EF4-FFF2-40B4-BE49-F238E27FC236}">
                          <a16:creationId xmlns:a16="http://schemas.microsoft.com/office/drawing/2014/main" id="{5BE15A96-FF9F-355C-D99B-53870DA8B71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7338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41" name="Rectangle 40">
                        <a:extLst>
                          <a:ext uri="{FF2B5EF4-FFF2-40B4-BE49-F238E27FC236}">
                            <a16:creationId xmlns:a16="http://schemas.microsoft.com/office/drawing/2014/main" id="{3871E624-BD28-23B8-45E7-A5137C51162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2" name="Rectangle 41">
                        <a:extLst>
                          <a:ext uri="{FF2B5EF4-FFF2-40B4-BE49-F238E27FC236}">
                            <a16:creationId xmlns:a16="http://schemas.microsoft.com/office/drawing/2014/main" id="{2F8BB1B8-39E4-2ADB-14D8-90A549AE01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38" name="Group 37">
                      <a:extLst>
                        <a:ext uri="{FF2B5EF4-FFF2-40B4-BE49-F238E27FC236}">
                          <a16:creationId xmlns:a16="http://schemas.microsoft.com/office/drawing/2014/main" id="{D320742A-2BA7-769A-E901-90D5785EE67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72200" y="1981200"/>
                      <a:ext cx="2438400" cy="381000"/>
                      <a:chOff x="1295400" y="1981200"/>
                      <a:chExt cx="2438400" cy="381000"/>
                    </a:xfrm>
                  </p:grpSpPr>
                  <p:sp>
                    <p:nvSpPr>
                      <p:cNvPr id="39" name="Rectangle 38">
                        <a:extLst>
                          <a:ext uri="{FF2B5EF4-FFF2-40B4-BE49-F238E27FC236}">
                            <a16:creationId xmlns:a16="http://schemas.microsoft.com/office/drawing/2014/main" id="{886EA5B8-C012-566A-9A68-4DCD9F2AE2A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954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40" name="Rectangle 39">
                        <a:extLst>
                          <a:ext uri="{FF2B5EF4-FFF2-40B4-BE49-F238E27FC236}">
                            <a16:creationId xmlns:a16="http://schemas.microsoft.com/office/drawing/2014/main" id="{44BA8A77-AFDA-8408-8EC8-3D808A2A7A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514600" y="1981200"/>
                        <a:ext cx="1219200" cy="381000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chemeClr val="tx2">
                            <a:lumMod val="75000"/>
                          </a:schemeClr>
                        </a:solidFill>
                      </a:ln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>
                        <a:normAutofit fontScale="70000" lnSpcReduction="20000"/>
                      </a:bodyPr>
                      <a:lstStyle/>
                      <a:p>
                        <a:pPr algn="ctr"/>
                        <a:endParaRPr lang="en-US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</p:grp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B8D867C5-819A-A6FA-601B-C7CE8EDD0293}"/>
                      </a:ext>
                    </a:extLst>
                  </p:cNvPr>
                  <p:cNvSpPr/>
                  <p:nvPr/>
                </p:nvSpPr>
                <p:spPr>
                  <a:xfrm>
                    <a:off x="1447800" y="2057400"/>
                    <a:ext cx="914400" cy="228600"/>
                  </a:xfrm>
                  <a:prstGeom prst="rect">
                    <a:avLst/>
                  </a:prstGeom>
                  <a:solidFill>
                    <a:schemeClr val="accent3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8A3EDD4F-E117-F49A-FA28-1AB21515483A}"/>
                      </a:ext>
                    </a:extLst>
                  </p:cNvPr>
                  <p:cNvSpPr/>
                  <p:nvPr/>
                </p:nvSpPr>
                <p:spPr>
                  <a:xfrm>
                    <a:off x="33528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grpSp>
                <p:nvGrpSpPr>
                  <p:cNvPr id="28" name="Group 27">
                    <a:extLst>
                      <a:ext uri="{FF2B5EF4-FFF2-40B4-BE49-F238E27FC236}">
                        <a16:creationId xmlns:a16="http://schemas.microsoft.com/office/drawing/2014/main" id="{204C3F35-FA9F-E84B-146F-B6A4DE0D650E}"/>
                      </a:ext>
                    </a:extLst>
                  </p:cNvPr>
                  <p:cNvGrpSpPr/>
                  <p:nvPr/>
                </p:nvGrpSpPr>
                <p:grpSpPr>
                  <a:xfrm>
                    <a:off x="51054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4" name="Rectangle 33">
                      <a:extLst>
                        <a:ext uri="{FF2B5EF4-FFF2-40B4-BE49-F238E27FC236}">
                          <a16:creationId xmlns:a16="http://schemas.microsoft.com/office/drawing/2014/main" id="{0CC67D5C-CD25-7056-078A-5EDB4C029F3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" name="Rectangle 34">
                      <a:extLst>
                        <a:ext uri="{FF2B5EF4-FFF2-40B4-BE49-F238E27FC236}">
                          <a16:creationId xmlns:a16="http://schemas.microsoft.com/office/drawing/2014/main" id="{885D95E8-C232-DEC0-8D95-C80AB58599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691FDC00-F90C-3C3E-BCF6-6CA98F5D63E8}"/>
                      </a:ext>
                    </a:extLst>
                  </p:cNvPr>
                  <p:cNvGrpSpPr/>
                  <p:nvPr/>
                </p:nvGrpSpPr>
                <p:grpSpPr>
                  <a:xfrm>
                    <a:off x="6324600" y="2057400"/>
                    <a:ext cx="914400" cy="228600"/>
                    <a:chOff x="1447800" y="1600200"/>
                    <a:chExt cx="914400" cy="22860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9C76B764-480E-D4B5-ADBD-01D206872E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478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3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" name="Rectangle 31">
                      <a:extLst>
                        <a:ext uri="{FF2B5EF4-FFF2-40B4-BE49-F238E27FC236}">
                          <a16:creationId xmlns:a16="http://schemas.microsoft.com/office/drawing/2014/main" id="{BAFACD66-69ED-7A34-A80F-B1707055BE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907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5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" name="Rectangle 32">
                      <a:extLst>
                        <a:ext uri="{FF2B5EF4-FFF2-40B4-BE49-F238E27FC236}">
                          <a16:creationId xmlns:a16="http://schemas.microsoft.com/office/drawing/2014/main" id="{F3EF1180-8F61-84E3-4F06-5A930F30D9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3600" y="1600200"/>
                      <a:ext cx="228600" cy="22860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 w="19050">
                      <a:noFill/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>
                      <a:normAutofit fontScale="32500" lnSpcReduction="20000"/>
                    </a:bodyPr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4C169F6-4B9F-F9DB-886B-B20857A09EC5}"/>
                      </a:ext>
                    </a:extLst>
                  </p:cNvPr>
                  <p:cNvSpPr/>
                  <p:nvPr/>
                </p:nvSpPr>
                <p:spPr>
                  <a:xfrm>
                    <a:off x="8229600" y="2057400"/>
                    <a:ext cx="228600" cy="228600"/>
                  </a:xfrm>
                  <a:prstGeom prst="rect">
                    <a:avLst/>
                  </a:prstGeom>
                  <a:solidFill>
                    <a:schemeClr val="accent2"/>
                  </a:solidFill>
                  <a:ln w="19050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>
                    <a:normAutofit fontScale="32500" lnSpcReduction="20000"/>
                  </a:bodyPr>
                  <a:lstStyle/>
                  <a:p>
                    <a:pPr algn="ctr"/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9A9401B5-52CD-9D33-ACEB-14D17EA32CCC}"/>
                    </a:ext>
                  </a:extLst>
                </p:cNvPr>
                <p:cNvSpPr/>
                <p:nvPr/>
              </p:nvSpPr>
              <p:spPr>
                <a:xfrm>
                  <a:off x="7696200" y="2516188"/>
                  <a:ext cx="1219200" cy="381000"/>
                </a:xfrm>
                <a:prstGeom prst="rect">
                  <a:avLst/>
                </a:prstGeom>
                <a:noFill/>
                <a:ln w="19050">
                  <a:solidFill>
                    <a:schemeClr val="tx2">
                      <a:lumMod val="75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700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E15C07-8C3F-B841-BF86-AD644961C849}"/>
                    </a:ext>
                  </a:extLst>
                </p:cNvPr>
                <p:cNvSpPr/>
                <p:nvPr/>
              </p:nvSpPr>
              <p:spPr>
                <a:xfrm>
                  <a:off x="7848600" y="2592388"/>
                  <a:ext cx="228600" cy="228600"/>
                </a:xfrm>
                <a:prstGeom prst="rect">
                  <a:avLst/>
                </a:prstGeom>
                <a:solidFill>
                  <a:schemeClr val="accent3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30AD7E2-CBE6-C91B-BB4B-F5BCD92466BC}"/>
                    </a:ext>
                  </a:extLst>
                </p:cNvPr>
                <p:cNvSpPr/>
                <p:nvPr/>
              </p:nvSpPr>
              <p:spPr>
                <a:xfrm>
                  <a:off x="8191500" y="2592388"/>
                  <a:ext cx="228600" cy="228600"/>
                </a:xfrm>
                <a:prstGeom prst="rect">
                  <a:avLst/>
                </a:prstGeom>
                <a:solidFill>
                  <a:schemeClr val="accent5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A00A8C49-0FDD-3B8B-AAC8-FFAB2A46556E}"/>
                    </a:ext>
                  </a:extLst>
                </p:cNvPr>
                <p:cNvSpPr/>
                <p:nvPr/>
              </p:nvSpPr>
              <p:spPr>
                <a:xfrm>
                  <a:off x="8534400" y="2592388"/>
                  <a:ext cx="228600" cy="228600"/>
                </a:xfrm>
                <a:prstGeom prst="rect">
                  <a:avLst/>
                </a:prstGeom>
                <a:solidFill>
                  <a:schemeClr val="accent2"/>
                </a:solidFill>
                <a:ln w="19050"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>
                  <a:normAutofit fontScale="32500" lnSpcReduction="20000"/>
                </a:bodyPr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455728-1B83-63B1-ED96-41C7982D118B}"/>
                  </a:ext>
                </a:extLst>
              </p:cNvPr>
              <p:cNvSpPr/>
              <p:nvPr/>
            </p:nvSpPr>
            <p:spPr>
              <a:xfrm>
                <a:off x="2966136" y="3122612"/>
                <a:ext cx="914400" cy="228600"/>
              </a:xfrm>
              <a:prstGeom prst="rect">
                <a:avLst/>
              </a:prstGeom>
              <a:solidFill>
                <a:schemeClr val="accent5"/>
              </a:solidFill>
              <a:ln w="19050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rmAutofit fontScale="32500" lnSpcReduction="20000"/>
              </a:bodyPr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E4A83E9-B607-6C65-038A-A7802A396FEA}"/>
                </a:ext>
              </a:extLst>
            </p:cNvPr>
            <p:cNvSpPr txBox="1"/>
            <p:nvPr/>
          </p:nvSpPr>
          <p:spPr>
            <a:xfrm>
              <a:off x="609600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WA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7DDF485-ACC0-E2A1-14C8-0572E3E4DF48}"/>
                </a:ext>
              </a:extLst>
            </p:cNvPr>
            <p:cNvSpPr txBox="1"/>
            <p:nvPr/>
          </p:nvSpPr>
          <p:spPr>
            <a:xfrm>
              <a:off x="1677395" y="3669268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314F936-32A5-831F-B749-4585C91E5E0F}"/>
                </a:ext>
              </a:extLst>
            </p:cNvPr>
            <p:cNvSpPr txBox="1"/>
            <p:nvPr/>
          </p:nvSpPr>
          <p:spPr>
            <a:xfrm>
              <a:off x="2697378" y="3665151"/>
              <a:ext cx="5737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Q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944D792-4A02-4EF9-B243-39A4940762A4}"/>
                </a:ext>
              </a:extLst>
            </p:cNvPr>
            <p:cNvSpPr txBox="1"/>
            <p:nvPr/>
          </p:nvSpPr>
          <p:spPr>
            <a:xfrm>
              <a:off x="3547031" y="3665342"/>
              <a:ext cx="8446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NSW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C6B9763-8C9E-207B-12CD-9D15BEAE30A3}"/>
                </a:ext>
              </a:extLst>
            </p:cNvPr>
            <p:cNvSpPr txBox="1"/>
            <p:nvPr/>
          </p:nvSpPr>
          <p:spPr>
            <a:xfrm>
              <a:off x="4689532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V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908259-A583-6494-7377-3EC52A0EA107}"/>
                </a:ext>
              </a:extLst>
            </p:cNvPr>
            <p:cNvSpPr txBox="1"/>
            <p:nvPr/>
          </p:nvSpPr>
          <p:spPr>
            <a:xfrm>
              <a:off x="5709515" y="3665151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SA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BC752F-4D0B-1AD0-DA71-4F662074A94B}"/>
                </a:ext>
              </a:extLst>
            </p:cNvPr>
            <p:cNvSpPr txBox="1"/>
            <p:nvPr/>
          </p:nvSpPr>
          <p:spPr>
            <a:xfrm>
              <a:off x="6729498" y="3654573"/>
              <a:ext cx="6693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/>
                <a:t>T</a:t>
              </a:r>
            </a:p>
          </p:txBody>
        </p:sp>
      </p:grpSp>
      <p:sp>
        <p:nvSpPr>
          <p:cNvPr id="6" name="Arc 5">
            <a:extLst>
              <a:ext uri="{FF2B5EF4-FFF2-40B4-BE49-F238E27FC236}">
                <a16:creationId xmlns:a16="http://schemas.microsoft.com/office/drawing/2014/main" id="{36294C9D-D01A-2286-00AE-BBC10C490E8E}"/>
              </a:ext>
            </a:extLst>
          </p:cNvPr>
          <p:cNvSpPr/>
          <p:nvPr/>
        </p:nvSpPr>
        <p:spPr>
          <a:xfrm rot="10096354">
            <a:off x="1832129" y="2387086"/>
            <a:ext cx="7936934" cy="2268891"/>
          </a:xfrm>
          <a:prstGeom prst="arc">
            <a:avLst>
              <a:gd name="adj1" fmla="val 16200000"/>
              <a:gd name="adj2" fmla="val 21257997"/>
            </a:avLst>
          </a:prstGeom>
          <a:ln w="31750">
            <a:solidFill>
              <a:schemeClr val="accent3"/>
            </a:solidFill>
            <a:prstDash val="sysDash"/>
            <a:headEnd type="triangle" w="lg" len="med"/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339954-DB77-CA50-58CE-1D59F97BDDEE}"/>
              </a:ext>
            </a:extLst>
          </p:cNvPr>
          <p:cNvSpPr txBox="1"/>
          <p:nvPr/>
        </p:nvSpPr>
        <p:spPr>
          <a:xfrm>
            <a:off x="3998572" y="4120202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E70C8B7-35FE-DB18-A3C7-3A782F9E67A3}"/>
              </a:ext>
            </a:extLst>
          </p:cNvPr>
          <p:cNvSpPr txBox="1"/>
          <p:nvPr/>
        </p:nvSpPr>
        <p:spPr>
          <a:xfrm>
            <a:off x="4456298" y="4127491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C229F7-82A8-5F62-9495-FFD2DC9AA9FA}"/>
              </a:ext>
            </a:extLst>
          </p:cNvPr>
          <p:cNvSpPr txBox="1"/>
          <p:nvPr/>
        </p:nvSpPr>
        <p:spPr>
          <a:xfrm>
            <a:off x="5017525" y="4127490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C604A07-D39C-C614-B094-9F480134C814}"/>
              </a:ext>
            </a:extLst>
          </p:cNvPr>
          <p:cNvSpPr txBox="1"/>
          <p:nvPr/>
        </p:nvSpPr>
        <p:spPr>
          <a:xfrm>
            <a:off x="1947179" y="4127489"/>
            <a:ext cx="5303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81963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BAE90EA-7DC6-CAED-F809-46C566203A71}"/>
              </a:ext>
            </a:extLst>
          </p:cNvPr>
          <p:cNvGrpSpPr/>
          <p:nvPr/>
        </p:nvGrpSpPr>
        <p:grpSpPr>
          <a:xfrm>
            <a:off x="304800" y="1277620"/>
            <a:ext cx="6454140" cy="3911600"/>
            <a:chOff x="406153" y="1277620"/>
            <a:chExt cx="6454140" cy="39116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26FDA25-F767-C608-1C0E-F7863DA43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153" y="1277620"/>
              <a:ext cx="6454140" cy="39116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EC55E8-F44E-F3E3-02FE-0C2C8DC24EC4}"/>
                </a:ext>
              </a:extLst>
            </p:cNvPr>
            <p:cNvSpPr/>
            <p:nvPr/>
          </p:nvSpPr>
          <p:spPr>
            <a:xfrm>
              <a:off x="457200" y="1277620"/>
              <a:ext cx="6403093" cy="3911600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C17F30A0-52BF-5446-CBD2-7C7816D1C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AC-3 for Propagation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12A5976D-E36C-5F4A-96AF-E1365CCA2507}" type="slidenum">
              <a:rPr lang="en-US"/>
              <a:pPr/>
              <a:t>18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09987" y="1295400"/>
            <a:ext cx="2257813" cy="754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sz="2000" dirty="0">
                <a:solidFill>
                  <a:schemeClr val="accent3"/>
                </a:solidFill>
                <a:cs typeface="Bookman Old Style"/>
              </a:rPr>
              <a:t>arc</a:t>
            </a:r>
            <a:r>
              <a:rPr lang="en-US" sz="2000" dirty="0">
                <a:cs typeface="Bookman Old Style"/>
              </a:rPr>
              <a:t>: a binary constraint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05200" y="5192394"/>
            <a:ext cx="4419600" cy="10605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sz="2000" dirty="0">
                <a:cs typeface="Bookman Old Style"/>
              </a:rPr>
              <a:t>Checks if </a:t>
            </a:r>
            <a:r>
              <a:rPr lang="en-US" sz="2000" i="1" dirty="0">
                <a:latin typeface="+mj-lt"/>
                <a:cs typeface="Bookman Old Style"/>
              </a:rPr>
              <a:t>X</a:t>
            </a:r>
            <a:r>
              <a:rPr lang="en-US" sz="2000" i="1" baseline="-25000" dirty="0">
                <a:latin typeface="+mj-lt"/>
                <a:cs typeface="Bookman Old Style"/>
              </a:rPr>
              <a:t>i</a:t>
            </a:r>
            <a:r>
              <a:rPr lang="en-US" sz="2000" dirty="0">
                <a:cs typeface="Bookman Old Style"/>
              </a:rPr>
              <a:t> loses </a:t>
            </a:r>
            <a:r>
              <a:rPr lang="en-US" sz="2000" i="1" dirty="0">
                <a:cs typeface="Bookman Old Style"/>
              </a:rPr>
              <a:t>at least </a:t>
            </a:r>
            <a:r>
              <a:rPr lang="en-US" sz="2000" dirty="0">
                <a:cs typeface="Bookman Old Style"/>
              </a:rPr>
              <a:t>one value based upon legal values of </a:t>
            </a:r>
            <a:r>
              <a:rPr lang="en-US" sz="2000" i="1" dirty="0" err="1">
                <a:latin typeface="+mj-lt"/>
                <a:cs typeface="Bookman Old Style"/>
              </a:rPr>
              <a:t>X</a:t>
            </a:r>
            <a:r>
              <a:rPr lang="en-US" sz="2000" i="1" baseline="-25000" dirty="0" err="1">
                <a:latin typeface="+mj-lt"/>
                <a:cs typeface="Bookman Old Style"/>
              </a:rPr>
              <a:t>j</a:t>
            </a:r>
            <a:endParaRPr lang="en-US" sz="2000" dirty="0">
              <a:latin typeface="+mj-lt"/>
              <a:cs typeface="Bookman Old Style"/>
            </a:endParaRPr>
          </a:p>
        </p:txBody>
      </p:sp>
      <p:cxnSp>
        <p:nvCxnSpPr>
          <p:cNvPr id="15" name="Straight Arrow Connector 14"/>
          <p:cNvCxnSpPr>
            <a:cxnSpLocks/>
            <a:stCxn id="11" idx="1"/>
          </p:cNvCxnSpPr>
          <p:nvPr/>
        </p:nvCxnSpPr>
        <p:spPr>
          <a:xfrm flipH="1">
            <a:off x="4572000" y="1672432"/>
            <a:ext cx="2237987" cy="0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/>
            <a:stCxn id="13" idx="1"/>
          </p:cNvCxnSpPr>
          <p:nvPr/>
        </p:nvCxnSpPr>
        <p:spPr>
          <a:xfrm flipH="1" flipV="1">
            <a:off x="2209800" y="4800600"/>
            <a:ext cx="1295400" cy="922059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7B0B8AD9-F64B-5D15-B729-C83C906057A2}"/>
              </a:ext>
            </a:extLst>
          </p:cNvPr>
          <p:cNvSpPr/>
          <p:nvPr/>
        </p:nvSpPr>
        <p:spPr>
          <a:xfrm>
            <a:off x="6809987" y="2217736"/>
            <a:ext cx="2257813" cy="75406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sz="2000" dirty="0">
                <a:solidFill>
                  <a:schemeClr val="accent3"/>
                </a:solidFill>
                <a:cs typeface="Bookman Old Style"/>
              </a:rPr>
              <a:t>fails</a:t>
            </a:r>
            <a:r>
              <a:rPr lang="en-US" sz="2000" dirty="0">
                <a:cs typeface="Bookman Old Style"/>
              </a:rPr>
              <a:t>: if any variable has no legal values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8DC5399-B3A9-5774-9C58-A019AFE4BBBB}"/>
              </a:ext>
            </a:extLst>
          </p:cNvPr>
          <p:cNvCxnSpPr>
            <a:cxnSpLocks/>
            <a:stCxn id="38" idx="1"/>
          </p:cNvCxnSpPr>
          <p:nvPr/>
        </p:nvCxnSpPr>
        <p:spPr>
          <a:xfrm flipH="1">
            <a:off x="3810000" y="2594768"/>
            <a:ext cx="2999987" cy="1127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3996F1FA-EB1F-DF02-040C-8880436560A3}"/>
              </a:ext>
            </a:extLst>
          </p:cNvPr>
          <p:cNvSpPr/>
          <p:nvPr/>
        </p:nvSpPr>
        <p:spPr>
          <a:xfrm>
            <a:off x="6809987" y="3124199"/>
            <a:ext cx="2257813" cy="11345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 fontScale="92500"/>
          </a:bodyPr>
          <a:lstStyle/>
          <a:p>
            <a:r>
              <a:rPr lang="en-US" sz="2000" dirty="0">
                <a:solidFill>
                  <a:schemeClr val="accent3"/>
                </a:solidFill>
                <a:cs typeface="Bookman Old Style"/>
              </a:rPr>
              <a:t>re-checks</a:t>
            </a:r>
            <a:r>
              <a:rPr lang="en-US" sz="2000" dirty="0">
                <a:cs typeface="Bookman Old Style"/>
              </a:rPr>
              <a:t>: if </a:t>
            </a:r>
            <a:r>
              <a:rPr lang="en-US" sz="2000" i="1" dirty="0">
                <a:solidFill>
                  <a:srgbClr val="512C1D"/>
                </a:solidFill>
                <a:latin typeface="Bookman Old Style"/>
                <a:cs typeface="Bookman Old Style"/>
              </a:rPr>
              <a:t>X</a:t>
            </a:r>
            <a:r>
              <a:rPr lang="en-US" sz="2000" i="1" baseline="-25000" dirty="0">
                <a:solidFill>
                  <a:srgbClr val="512C1D"/>
                </a:solidFill>
                <a:latin typeface="Bookman Old Style"/>
                <a:cs typeface="Bookman Old Style"/>
              </a:rPr>
              <a:t>i</a:t>
            </a:r>
            <a:r>
              <a:rPr lang="en-US" sz="2000" dirty="0">
                <a:solidFill>
                  <a:srgbClr val="512C1D"/>
                </a:solidFill>
                <a:cs typeface="Bookman Old Style"/>
              </a:rPr>
              <a:t> loses </a:t>
            </a:r>
            <a:r>
              <a:rPr lang="en-US" sz="2000" dirty="0">
                <a:cs typeface="Bookman Old Style"/>
              </a:rPr>
              <a:t>any value, will look at all neighbors again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CFF841B-C7FD-A7F5-65D6-2D9AE2CDB9CB}"/>
              </a:ext>
            </a:extLst>
          </p:cNvPr>
          <p:cNvCxnSpPr>
            <a:cxnSpLocks/>
            <a:stCxn id="41" idx="1"/>
          </p:cNvCxnSpPr>
          <p:nvPr/>
        </p:nvCxnSpPr>
        <p:spPr>
          <a:xfrm flipH="1" flipV="1">
            <a:off x="3276600" y="3075227"/>
            <a:ext cx="3533387" cy="616266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38" grpId="0" animBg="1"/>
      <p:bldP spid="4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BAE90EA-7DC6-CAED-F809-46C566203A71}"/>
              </a:ext>
            </a:extLst>
          </p:cNvPr>
          <p:cNvGrpSpPr/>
          <p:nvPr/>
        </p:nvGrpSpPr>
        <p:grpSpPr>
          <a:xfrm>
            <a:off x="406153" y="1277620"/>
            <a:ext cx="6454140" cy="3911600"/>
            <a:chOff x="406153" y="1277620"/>
            <a:chExt cx="6454140" cy="3911600"/>
          </a:xfrm>
          <a:effectLst/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26FDA25-F767-C608-1C0E-F7863DA43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6153" y="1277620"/>
              <a:ext cx="6454140" cy="39116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BEC55E8-F44E-F3E3-02FE-0C2C8DC24EC4}"/>
                </a:ext>
              </a:extLst>
            </p:cNvPr>
            <p:cNvSpPr/>
            <p:nvPr/>
          </p:nvSpPr>
          <p:spPr>
            <a:xfrm>
              <a:off x="457200" y="1277620"/>
              <a:ext cx="6403093" cy="3911600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C17F30A0-52BF-5446-CBD2-7C7816D1C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AC-3 for Propagation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12A5976D-E36C-5F4A-96AF-E1365CCA2507}" type="slidenum">
              <a:rPr lang="en-US"/>
              <a:pPr/>
              <a:t>19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9600" y="5326064"/>
            <a:ext cx="7775448" cy="10239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Overall time complexity:  </a:t>
            </a:r>
            <a:r>
              <a:rPr lang="en-US" dirty="0">
                <a:latin typeface="Bookman Old Style" panose="02050604050505020204" pitchFamily="18" charset="0"/>
              </a:rPr>
              <a:t>O(</a:t>
            </a:r>
            <a:r>
              <a:rPr lang="en-US" i="1" dirty="0">
                <a:latin typeface="Bookman Old Style" panose="02050604050505020204" pitchFamily="18" charset="0"/>
              </a:rPr>
              <a:t>n</a:t>
            </a:r>
            <a:r>
              <a:rPr lang="en-US" baseline="30000" dirty="0">
                <a:latin typeface="Bookman Old Style" panose="02050604050505020204" pitchFamily="18" charset="0"/>
              </a:rPr>
              <a:t>2</a:t>
            </a:r>
            <a:r>
              <a:rPr lang="en-US" i="1" dirty="0">
                <a:latin typeface="Bookman Old Style" panose="02050604050505020204" pitchFamily="18" charset="0"/>
              </a:rPr>
              <a:t>d</a:t>
            </a:r>
            <a:r>
              <a:rPr lang="en-US" spc="300" baseline="30000" dirty="0">
                <a:latin typeface="Bookman Old Style" panose="02050604050505020204" pitchFamily="18" charset="0"/>
              </a:rPr>
              <a:t>3</a:t>
            </a:r>
            <a:r>
              <a:rPr lang="en-US" spc="300" dirty="0">
                <a:latin typeface="Bookman Old Style" panose="02050604050505020204" pitchFamily="18" charset="0"/>
              </a:rPr>
              <a:t>)</a:t>
            </a:r>
          </a:p>
          <a:p>
            <a:pPr algn="ctr">
              <a:spcBef>
                <a:spcPts val="0"/>
              </a:spcBef>
              <a:spcAft>
                <a:spcPts val="600"/>
              </a:spcAft>
            </a:pPr>
            <a:r>
              <a:rPr lang="en-US" i="1" spc="300" dirty="0">
                <a:latin typeface="+mj-lt"/>
              </a:rPr>
              <a:t>n</a:t>
            </a:r>
            <a:r>
              <a:rPr lang="en-US" dirty="0"/>
              <a:t>: number of variables	</a:t>
            </a:r>
            <a:r>
              <a:rPr lang="en-US" i="1" spc="300" dirty="0">
                <a:latin typeface="+mj-lt"/>
              </a:rPr>
              <a:t>d</a:t>
            </a:r>
            <a:r>
              <a:rPr lang="en-US" dirty="0"/>
              <a:t>: size of largest domain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696200" y="2015332"/>
            <a:ext cx="1295400" cy="53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ookman Old Style"/>
                <a:cs typeface="Bookman Old Style"/>
              </a:rPr>
              <a:t>O(</a:t>
            </a:r>
            <a:r>
              <a:rPr lang="en-US" i="1" dirty="0">
                <a:latin typeface="Bookman Old Style"/>
                <a:cs typeface="Bookman Old Style"/>
              </a:rPr>
              <a:t>n</a:t>
            </a:r>
            <a:r>
              <a:rPr lang="en-US" baseline="30000" dirty="0">
                <a:latin typeface="Bookman Old Style"/>
                <a:cs typeface="Bookman Old Style"/>
              </a:rPr>
              <a:t>2</a:t>
            </a:r>
            <a:r>
              <a:rPr lang="en-US" i="1" dirty="0">
                <a:latin typeface="Bookman Old Style"/>
                <a:cs typeface="Bookman Old Style"/>
              </a:rPr>
              <a:t>d</a:t>
            </a:r>
            <a:r>
              <a:rPr lang="en-US" dirty="0">
                <a:latin typeface="Bookman Old Style"/>
                <a:cs typeface="Bookman Old Style"/>
              </a:rPr>
              <a:t>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772400" y="3962400"/>
            <a:ext cx="1295400" cy="533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Bookman Old Style"/>
                <a:cs typeface="Bookman Old Style"/>
              </a:rPr>
              <a:t>O(d</a:t>
            </a:r>
            <a:r>
              <a:rPr lang="en-US" i="1" baseline="30000" dirty="0">
                <a:latin typeface="Bookman Old Style"/>
                <a:cs typeface="Bookman Old Style"/>
              </a:rPr>
              <a:t>2</a:t>
            </a:r>
            <a:r>
              <a:rPr lang="en-US" i="1" dirty="0">
                <a:latin typeface="Bookman Old Style"/>
                <a:cs typeface="Bookman Old Style"/>
              </a:rPr>
              <a:t>)</a:t>
            </a:r>
            <a:endParaRPr lang="en-US" dirty="0">
              <a:latin typeface="Bookman Old Style"/>
              <a:cs typeface="Bookman Old Style"/>
            </a:endParaRPr>
          </a:p>
        </p:txBody>
      </p:sp>
      <p:cxnSp>
        <p:nvCxnSpPr>
          <p:cNvPr id="15" name="Straight Arrow Connector 14"/>
          <p:cNvCxnSpPr>
            <a:cxnSpLocks/>
            <a:stCxn id="11" idx="1"/>
            <a:endCxn id="17" idx="1"/>
          </p:cNvCxnSpPr>
          <p:nvPr/>
        </p:nvCxnSpPr>
        <p:spPr>
          <a:xfrm flipH="1">
            <a:off x="6860292" y="2282032"/>
            <a:ext cx="83590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3" idx="1"/>
            <a:endCxn id="22" idx="1"/>
          </p:cNvCxnSpPr>
          <p:nvPr/>
        </p:nvCxnSpPr>
        <p:spPr>
          <a:xfrm rot="10800000">
            <a:off x="7239000" y="4229100"/>
            <a:ext cx="533400" cy="158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>
            <a:off x="6553199" y="1439864"/>
            <a:ext cx="307093" cy="1684336"/>
          </a:xfrm>
          <a:prstGeom prst="rightBrace">
            <a:avLst/>
          </a:prstGeom>
          <a:ln w="254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/>
          <p:cNvSpPr/>
          <p:nvPr/>
        </p:nvSpPr>
        <p:spPr>
          <a:xfrm>
            <a:off x="6934200" y="3429000"/>
            <a:ext cx="304800" cy="1600200"/>
          </a:xfrm>
          <a:prstGeom prst="rightBrace">
            <a:avLst/>
          </a:prstGeom>
          <a:ln w="254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95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7" grpId="0" animBg="1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CSPs &amp; Backtracking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5105400"/>
          </a:xfrm>
        </p:spPr>
        <p:txBody>
          <a:bodyPr>
            <a:normAutofit/>
          </a:bodyPr>
          <a:lstStyle/>
          <a:p>
            <a:r>
              <a:rPr lang="en-US" dirty="0"/>
              <a:t>Constraint satisfaction problem (CSP):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State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is a set of </a:t>
            </a:r>
            <a:r>
              <a:rPr lang="en-US" dirty="0">
                <a:solidFill>
                  <a:schemeClr val="accent3"/>
                </a:solidFill>
              </a:rPr>
              <a:t>variables</a:t>
            </a:r>
            <a:r>
              <a:rPr lang="en-US" dirty="0"/>
              <a:t>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i="1" baseline="-25000" dirty="0">
                <a:latin typeface="Bookman Old Style"/>
                <a:cs typeface="Bookman Old Style"/>
              </a:rPr>
              <a:t>1</a:t>
            </a:r>
            <a:r>
              <a:rPr lang="en-US" i="1" dirty="0">
                <a:latin typeface="Bookman Old Style"/>
                <a:cs typeface="Bookman Old Style"/>
              </a:rPr>
              <a:t>,…,</a:t>
            </a:r>
            <a:r>
              <a:rPr lang="en-US" i="1" dirty="0" err="1">
                <a:latin typeface="Bookman Old Style"/>
                <a:cs typeface="Bookman Old Style"/>
              </a:rPr>
              <a:t>X</a:t>
            </a:r>
            <a:r>
              <a:rPr lang="en-US" i="1" baseline="-25000" dirty="0" err="1">
                <a:latin typeface="Bookman Old Style"/>
                <a:cs typeface="Bookman Old Style"/>
              </a:rPr>
              <a:t>n</a:t>
            </a:r>
            <a:r>
              <a:rPr lang="en-US" dirty="0"/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Each variable </a:t>
            </a:r>
            <a:r>
              <a:rPr lang="en-US" i="1" dirty="0">
                <a:latin typeface="Bookman Old Style"/>
                <a:cs typeface="Bookman Old Style"/>
              </a:rPr>
              <a:t>X</a:t>
            </a:r>
            <a:r>
              <a:rPr lang="en-US" i="1" baseline="-25000" dirty="0">
                <a:latin typeface="Bookman Old Style"/>
                <a:cs typeface="Bookman Old Style"/>
              </a:rPr>
              <a:t>i</a:t>
            </a:r>
            <a:r>
              <a:rPr lang="en-US" dirty="0">
                <a:latin typeface="Bookman Old Style"/>
                <a:cs typeface="Bookman Old Style"/>
              </a:rPr>
              <a:t> </a:t>
            </a:r>
            <a:r>
              <a:rPr lang="en-US" dirty="0"/>
              <a:t>has a </a:t>
            </a:r>
            <a:r>
              <a:rPr lang="en-US" dirty="0">
                <a:solidFill>
                  <a:schemeClr val="accent3"/>
                </a:solidFill>
              </a:rPr>
              <a:t>domain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i="1" dirty="0">
                <a:latin typeface="Bookman Old Style"/>
                <a:cs typeface="Bookman Old Style"/>
              </a:rPr>
              <a:t>D</a:t>
            </a:r>
            <a:r>
              <a:rPr lang="en-US" i="1" baseline="-25000" dirty="0">
                <a:latin typeface="Bookman Old Style"/>
                <a:cs typeface="Bookman Old Style"/>
              </a:rPr>
              <a:t>i</a:t>
            </a:r>
            <a:r>
              <a:rPr lang="en-US" dirty="0"/>
              <a:t> of possible values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Goal test</a:t>
            </a:r>
            <a:r>
              <a:rPr lang="en-US" dirty="0"/>
              <a:t>:  a set of </a:t>
            </a:r>
            <a:r>
              <a:rPr lang="en-US" dirty="0">
                <a:solidFill>
                  <a:schemeClr val="accent3"/>
                </a:solidFill>
              </a:rPr>
              <a:t>constraints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i="1" dirty="0">
                <a:latin typeface="Bookman Old Style"/>
                <a:cs typeface="Bookman Old Style"/>
              </a:rPr>
              <a:t>C</a:t>
            </a:r>
            <a:r>
              <a:rPr lang="en-US" i="1" baseline="-25000" dirty="0">
                <a:latin typeface="Bookman Old Style"/>
                <a:cs typeface="Bookman Old Style"/>
              </a:rPr>
              <a:t>1</a:t>
            </a:r>
            <a:r>
              <a:rPr lang="en-US" i="1" dirty="0">
                <a:latin typeface="Bookman Old Style"/>
                <a:cs typeface="Bookman Old Style"/>
              </a:rPr>
              <a:t>,…,C</a:t>
            </a:r>
            <a:r>
              <a:rPr lang="en-US" i="1" baseline="-25000" dirty="0">
                <a:latin typeface="Bookman Old Style"/>
                <a:cs typeface="Bookman Old Style"/>
              </a:rPr>
              <a:t>m</a:t>
            </a:r>
            <a:r>
              <a:rPr lang="en-US" i="1" dirty="0">
                <a:latin typeface="Bookman Old Style"/>
                <a:cs typeface="Bookman Old Style"/>
              </a:rPr>
              <a:t>     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 dirty="0">
                <a:latin typeface="Bookman Old Style"/>
              </a:rPr>
              <a:t>     </a:t>
            </a:r>
            <a:r>
              <a:rPr lang="en-US" dirty="0"/>
              <a:t>(</a:t>
            </a:r>
            <a:r>
              <a:rPr lang="en-US" i="1" dirty="0"/>
              <a:t>restrictions</a:t>
            </a:r>
            <a:r>
              <a:rPr lang="en-US" dirty="0"/>
              <a:t> on possible values of the variables) </a:t>
            </a:r>
          </a:p>
          <a:p>
            <a:pPr>
              <a:spcAft>
                <a:spcPts val="1200"/>
              </a:spcAft>
            </a:pPr>
            <a:r>
              <a:rPr lang="en-US" i="1" dirty="0"/>
              <a:t>Solution</a:t>
            </a:r>
            <a:r>
              <a:rPr lang="en-US" dirty="0"/>
              <a:t>: a </a:t>
            </a:r>
            <a:r>
              <a:rPr lang="en-US" dirty="0">
                <a:solidFill>
                  <a:schemeClr val="accent3"/>
                </a:solidFill>
              </a:rPr>
              <a:t>complete</a:t>
            </a:r>
            <a:r>
              <a:rPr lang="en-US" dirty="0"/>
              <a:t> assignment—each variable is assigned a possible value, without violating any constraint</a:t>
            </a:r>
          </a:p>
          <a:p>
            <a:pPr>
              <a:spcAft>
                <a:spcPts val="1200"/>
              </a:spcAft>
            </a:pPr>
            <a:r>
              <a:rPr lang="en-US" dirty="0"/>
              <a:t>Backtracking search recursively generates partial solutions, adding or removing values from variables as it looks for a consistent combination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D24324C3-85A9-7F4A-B14B-162E6B363916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Solving a CSP</a:t>
            </a:r>
          </a:p>
        </p:txBody>
      </p:sp>
      <p:sp>
        <p:nvSpPr>
          <p:cNvPr id="194563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i="1" dirty="0"/>
              <a:t>Search</a:t>
            </a:r>
            <a:r>
              <a:rPr lang="en-US" dirty="0"/>
              <a:t>:   can find good solutions, but can examine failed non-solutions along the way</a:t>
            </a:r>
          </a:p>
          <a:p>
            <a:pPr>
              <a:spcAft>
                <a:spcPts val="1800"/>
              </a:spcAft>
            </a:pPr>
            <a:r>
              <a:rPr lang="en-US" i="1" dirty="0"/>
              <a:t>Constraint Propagation</a:t>
            </a:r>
            <a:r>
              <a:rPr lang="en-US" dirty="0"/>
              <a:t>:  can rule out non-solutions, but this is not the same as finding solutions</a:t>
            </a:r>
          </a:p>
          <a:p>
            <a:r>
              <a:rPr lang="en-US" i="1" dirty="0"/>
              <a:t>Interleaving</a:t>
            </a:r>
            <a:r>
              <a:rPr lang="en-US" dirty="0"/>
              <a:t> constraint propagation and search:  perform constraint propagation </a:t>
            </a:r>
            <a:r>
              <a:rPr lang="en-US" i="1" dirty="0"/>
              <a:t>after</a:t>
            </a:r>
            <a:r>
              <a:rPr lang="en-US" b="1" i="1" dirty="0"/>
              <a:t> </a:t>
            </a:r>
            <a:r>
              <a:rPr lang="en-US" dirty="0"/>
              <a:t>each step of search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C74575F-78DB-2549-8A6F-2451AD8DF1C2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38200" y="4648200"/>
            <a:ext cx="2819400" cy="129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Search for next value-variable assignment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181600" y="4648200"/>
            <a:ext cx="2819400" cy="129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Propagate the constraints over all variables again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3886200" y="4876800"/>
            <a:ext cx="1066800" cy="304800"/>
          </a:xfrm>
          <a:prstGeom prst="rightArrow">
            <a:avLst/>
          </a:prstGeom>
          <a:solidFill>
            <a:srgbClr val="57B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 rot="10800000">
            <a:off x="3886201" y="5410199"/>
            <a:ext cx="1066800" cy="304800"/>
          </a:xfrm>
          <a:prstGeom prst="rightArrow">
            <a:avLst/>
          </a:prstGeom>
          <a:solidFill>
            <a:srgbClr val="57B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Another Approach: Local Search for CSPs</a:t>
            </a:r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3962400"/>
            <a:ext cx="8229600" cy="219456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Start state is some </a:t>
            </a:r>
            <a:r>
              <a:rPr lang="en-US" i="1" dirty="0"/>
              <a:t>random complete </a:t>
            </a:r>
            <a:r>
              <a:rPr lang="en-US" dirty="0"/>
              <a:t>assignment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of values </a:t>
            </a:r>
          </a:p>
          <a:p>
            <a:pPr lvl="1">
              <a:spcAft>
                <a:spcPts val="1200"/>
              </a:spcAft>
            </a:pPr>
            <a:r>
              <a:rPr lang="en-US" i="1" dirty="0">
                <a:solidFill>
                  <a:schemeClr val="tx1"/>
                </a:solidFill>
              </a:rPr>
              <a:t>May violate </a:t>
            </a:r>
            <a:r>
              <a:rPr lang="en-US" dirty="0"/>
              <a:t>some constraints</a:t>
            </a:r>
          </a:p>
          <a:p>
            <a:r>
              <a:rPr lang="en-US" dirty="0">
                <a:solidFill>
                  <a:schemeClr val="accent3"/>
                </a:solidFill>
              </a:rPr>
              <a:t>Successor</a:t>
            </a:r>
            <a:r>
              <a:rPr lang="en-US" dirty="0"/>
              <a:t>:  change value of one variable</a:t>
            </a:r>
          </a:p>
          <a:p>
            <a:r>
              <a:rPr lang="en-US" dirty="0">
                <a:solidFill>
                  <a:schemeClr val="accent3"/>
                </a:solidFill>
              </a:rPr>
              <a:t>Improve</a:t>
            </a:r>
            <a:r>
              <a:rPr lang="en-US" dirty="0"/>
              <a:t>:  use heuristic to reduce number of conflicts</a:t>
            </a:r>
            <a:endParaRPr lang="en-US" b="1" i="1" dirty="0"/>
          </a:p>
          <a:p>
            <a:pPr lvl="1">
              <a:spcAft>
                <a:spcPts val="1200"/>
              </a:spcAft>
            </a:pPr>
            <a:r>
              <a:rPr lang="en-US" dirty="0">
                <a:solidFill>
                  <a:schemeClr val="accent3"/>
                </a:solidFill>
              </a:rPr>
              <a:t>Min-conflicts</a:t>
            </a:r>
            <a:r>
              <a:rPr lang="en-US" dirty="0"/>
              <a:t>: choose a value that minimizes the number of remaining conflicts</a:t>
            </a:r>
          </a:p>
          <a:p>
            <a:r>
              <a:rPr lang="en-US" dirty="0"/>
              <a:t>Can solve million-queens problem in 50 steps on average!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2226B73-976A-2140-9854-EB6700FFAB0B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A4D1851-D528-CEA8-A2C1-641CD2A89A9A}"/>
              </a:ext>
            </a:extLst>
          </p:cNvPr>
          <p:cNvGrpSpPr>
            <a:grpSpLocks noChangeAspect="1"/>
          </p:cNvGrpSpPr>
          <p:nvPr/>
        </p:nvGrpSpPr>
        <p:grpSpPr>
          <a:xfrm>
            <a:off x="1268730" y="1234358"/>
            <a:ext cx="6884670" cy="2636684"/>
            <a:chOff x="1540215" y="1440791"/>
            <a:chExt cx="6063569" cy="232221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ADDB4D-FC18-0A7D-8641-051979935E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69227" y="1473046"/>
              <a:ext cx="5934557" cy="228996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642556-E859-29B6-1EFB-072FCB03D121}"/>
                </a:ext>
              </a:extLst>
            </p:cNvPr>
            <p:cNvSpPr/>
            <p:nvPr/>
          </p:nvSpPr>
          <p:spPr>
            <a:xfrm>
              <a:off x="1540215" y="1440791"/>
              <a:ext cx="5805545" cy="2289965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098625-D31E-04CA-C18F-E07E7AE1B2DD}"/>
              </a:ext>
            </a:extLst>
          </p:cNvPr>
          <p:cNvGrpSpPr/>
          <p:nvPr/>
        </p:nvGrpSpPr>
        <p:grpSpPr>
          <a:xfrm>
            <a:off x="304800" y="1336992"/>
            <a:ext cx="6248400" cy="4184015"/>
            <a:chOff x="304800" y="1149985"/>
            <a:chExt cx="6248400" cy="418401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C86A582-1F5C-3354-C257-D157203ED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556" y="1295400"/>
              <a:ext cx="6044163" cy="395863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73E3CD0-90E7-84AB-2995-E6AC76D9076D}"/>
                </a:ext>
              </a:extLst>
            </p:cNvPr>
            <p:cNvSpPr/>
            <p:nvPr/>
          </p:nvSpPr>
          <p:spPr>
            <a:xfrm>
              <a:off x="304800" y="1149985"/>
              <a:ext cx="6248400" cy="4184015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02082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Improved Backtracking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9FFE1B09-F82F-1444-9E54-CCBEB112911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18392" y="2556118"/>
            <a:ext cx="5782408" cy="537504"/>
          </a:xfrm>
          <a:prstGeom prst="roundRect">
            <a:avLst/>
          </a:prstGeom>
          <a:noFill/>
          <a:ln w="19050">
            <a:solidFill>
              <a:schemeClr val="accent3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620219" y="3433029"/>
            <a:ext cx="3429000" cy="1371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algn="ctr"/>
            <a:r>
              <a:rPr lang="en-US" sz="2000" dirty="0"/>
              <a:t>By varying the order in which we select </a:t>
            </a:r>
            <a:r>
              <a:rPr lang="en-US" sz="2000" dirty="0">
                <a:solidFill>
                  <a:schemeClr val="tx1"/>
                </a:solidFill>
              </a:rPr>
              <a:t>variables and values</a:t>
            </a:r>
            <a:r>
              <a:rPr lang="en-US" sz="2000" dirty="0"/>
              <a:t>, we may improve algorithm efficiency dramatically</a:t>
            </a:r>
          </a:p>
        </p:txBody>
      </p:sp>
      <p:cxnSp>
        <p:nvCxnSpPr>
          <p:cNvPr id="16" name="Straight Arrow Connector 15"/>
          <p:cNvCxnSpPr>
            <a:cxnSpLocks/>
            <a:stCxn id="14" idx="0"/>
            <a:endCxn id="13" idx="3"/>
          </p:cNvCxnSpPr>
          <p:nvPr/>
        </p:nvCxnSpPr>
        <p:spPr>
          <a:xfrm flipH="1" flipV="1">
            <a:off x="6400800" y="2824870"/>
            <a:ext cx="933919" cy="608159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422F7A3-A052-48EF-BD18-14CEB6496FF8}"/>
              </a:ext>
            </a:extLst>
          </p:cNvPr>
          <p:cNvSpPr/>
          <p:nvPr/>
        </p:nvSpPr>
        <p:spPr>
          <a:xfrm>
            <a:off x="6781800" y="342900"/>
            <a:ext cx="19812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Image source: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4"/>
              </a:rPr>
              <a:t>Russell &amp; Norvig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(2021)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Variable and Value Ordering</a:t>
            </a:r>
            <a:endParaRPr lang="en-US" dirty="0"/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295400"/>
            <a:ext cx="7086600" cy="486156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Variable ordering</a:t>
            </a:r>
          </a:p>
          <a:p>
            <a:pPr marL="788670" lvl="1" indent="-514350">
              <a:buFont typeface="+mj-lt"/>
              <a:buAutoNum type="arabicPeriod"/>
            </a:pPr>
            <a:r>
              <a:rPr lang="en-US" dirty="0">
                <a:solidFill>
                  <a:schemeClr val="accent3"/>
                </a:solidFill>
              </a:rPr>
              <a:t>Minimum remaining values </a:t>
            </a:r>
            <a:r>
              <a:rPr lang="en-US" dirty="0"/>
              <a:t>(most-constrained): expand variable with </a:t>
            </a:r>
            <a:r>
              <a:rPr lang="en-US" i="1" dirty="0"/>
              <a:t>fewest</a:t>
            </a:r>
            <a:r>
              <a:rPr lang="en-US" dirty="0"/>
              <a:t> legal </a:t>
            </a:r>
            <a:r>
              <a:rPr lang="en-US" i="1" dirty="0"/>
              <a:t>values</a:t>
            </a:r>
            <a:r>
              <a:rPr lang="en-US" dirty="0"/>
              <a:t> remaining</a:t>
            </a:r>
          </a:p>
          <a:p>
            <a:pPr marL="788670" lvl="1" indent="-514350">
              <a:spcAft>
                <a:spcPts val="18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3"/>
                </a:solidFill>
              </a:rPr>
              <a:t>Degree </a:t>
            </a:r>
            <a:r>
              <a:rPr lang="en-US" dirty="0"/>
              <a:t>(most-constraining): expand a variable that is involved in the </a:t>
            </a:r>
            <a:r>
              <a:rPr lang="en-US" i="1" dirty="0"/>
              <a:t>largest</a:t>
            </a:r>
            <a:r>
              <a:rPr lang="en-US" dirty="0"/>
              <a:t> number of total </a:t>
            </a:r>
            <a:r>
              <a:rPr lang="en-US" i="1" dirty="0"/>
              <a:t>constraints</a:t>
            </a:r>
          </a:p>
          <a:p>
            <a:pPr>
              <a:spcAft>
                <a:spcPts val="600"/>
              </a:spcAft>
            </a:pPr>
            <a:r>
              <a:rPr lang="en-US" dirty="0"/>
              <a:t>Value ordering</a:t>
            </a:r>
          </a:p>
          <a:p>
            <a:pPr lvl="1"/>
            <a:r>
              <a:rPr lang="en-US" dirty="0">
                <a:solidFill>
                  <a:schemeClr val="accent3"/>
                </a:solidFill>
              </a:rPr>
              <a:t>Least-constraining</a:t>
            </a:r>
            <a:r>
              <a:rPr lang="en-US" dirty="0"/>
              <a:t>: choose a value that rules out the fewest choices for </a:t>
            </a:r>
            <a:r>
              <a:rPr lang="en-US" i="1" dirty="0"/>
              <a:t>other</a:t>
            </a:r>
            <a:r>
              <a:rPr lang="en-US" dirty="0">
                <a:solidFill>
                  <a:sysClr val="windowText" lastClr="000000"/>
                </a:solidFill>
              </a:rPr>
              <a:t> </a:t>
            </a:r>
            <a:r>
              <a:rPr lang="en-US" dirty="0"/>
              <a:t>variables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F97C4C88-16F7-7F46-8EFA-B474FE5E071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0241CD2-CD24-2BD8-9922-6037CAE8E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836" y="152400"/>
            <a:ext cx="2582164" cy="17759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</a:t>
            </a:r>
            <a:r>
              <a:rPr lang="en-US" i="1" dirty="0"/>
              <a:t>Constrained</a:t>
            </a:r>
            <a:r>
              <a:rPr lang="en-US" dirty="0"/>
              <a:t> Variable</a:t>
            </a:r>
          </a:p>
        </p:txBody>
      </p:sp>
      <p:sp>
        <p:nvSpPr>
          <p:cNvPr id="308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spcAft>
                <a:spcPts val="9600"/>
              </a:spcAft>
            </a:pPr>
            <a:r>
              <a:rPr lang="en-US" dirty="0"/>
              <a:t>Choose the variable with the fewest legal values:</a:t>
            </a:r>
          </a:p>
          <a:p>
            <a:endParaRPr lang="en-US" dirty="0"/>
          </a:p>
          <a:p>
            <a:r>
              <a:rPr lang="en-US" dirty="0"/>
              <a:t>Ties are broken at random, or in some fixed order</a:t>
            </a:r>
          </a:p>
          <a:p>
            <a:r>
              <a:rPr lang="en-US" dirty="0"/>
              <a:t>Also called </a:t>
            </a:r>
            <a:r>
              <a:rPr lang="en-US" dirty="0">
                <a:solidFill>
                  <a:schemeClr val="accent3"/>
                </a:solidFill>
              </a:rPr>
              <a:t>minimum remaining values </a:t>
            </a:r>
            <a:r>
              <a:rPr lang="en-US" dirty="0"/>
              <a:t>(MRV) heuristic</a:t>
            </a:r>
          </a:p>
          <a:p>
            <a:pPr lvl="1"/>
            <a:r>
              <a:rPr lang="en-US" dirty="0"/>
              <a:t>Like other heuristics we will see, often reduces solution time</a:t>
            </a:r>
          </a:p>
          <a:p>
            <a:pPr lvl="1"/>
            <a:r>
              <a:rPr lang="en-US" dirty="0"/>
              <a:t>This heuristic more quickly identifies possible dead ends, by narrowing down search space more quickly (</a:t>
            </a:r>
            <a:r>
              <a:rPr lang="en-US" dirty="0">
                <a:solidFill>
                  <a:schemeClr val="accent3"/>
                </a:solidFill>
              </a:rPr>
              <a:t>early failure</a:t>
            </a:r>
            <a:r>
              <a:rPr lang="en-US" dirty="0"/>
              <a:t>)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873AB8F7-6215-554C-BCED-14F67B4E97B7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800" y="1860392"/>
            <a:ext cx="1574800" cy="13084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06700" y="1907875"/>
            <a:ext cx="1460500" cy="12134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68900" y="1907875"/>
            <a:ext cx="1460500" cy="12134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378700" y="1907875"/>
            <a:ext cx="1460500" cy="1213450"/>
          </a:xfrm>
          <a:prstGeom prst="rect">
            <a:avLst/>
          </a:prstGeom>
        </p:spPr>
      </p:pic>
      <p:sp>
        <p:nvSpPr>
          <p:cNvPr id="12" name="Right Arrow 11"/>
          <p:cNvSpPr/>
          <p:nvPr/>
        </p:nvSpPr>
        <p:spPr>
          <a:xfrm>
            <a:off x="2057400" y="2286000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4419600" y="2286000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6781800" y="2286000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</a:t>
            </a:r>
            <a:r>
              <a:rPr lang="en-US" i="1" dirty="0"/>
              <a:t>Constraining</a:t>
            </a:r>
            <a:r>
              <a:rPr lang="en-US" dirty="0"/>
              <a:t> Variable</a:t>
            </a:r>
          </a:p>
        </p:txBody>
      </p:sp>
      <p:sp>
        <p:nvSpPr>
          <p:cNvPr id="309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Choose variable that most constrains the </a:t>
            </a:r>
            <a:r>
              <a:rPr lang="en-US" i="1" dirty="0"/>
              <a:t>others</a:t>
            </a:r>
          </a:p>
          <a:p>
            <a:pPr lvl="1">
              <a:spcAft>
                <a:spcPts val="13800"/>
              </a:spcAft>
            </a:pPr>
            <a:r>
              <a:rPr lang="en-US" dirty="0"/>
              <a:t>Measured by counting how many distinct unassigned variables appear in constraints with the current one</a:t>
            </a:r>
          </a:p>
          <a:p>
            <a:r>
              <a:rPr lang="en-US" dirty="0"/>
              <a:t>May also find dead ends earlier by restricting search space</a:t>
            </a:r>
          </a:p>
          <a:p>
            <a:pPr lvl="1"/>
            <a:r>
              <a:rPr lang="en-US" dirty="0"/>
              <a:t>Can be used as a </a:t>
            </a:r>
            <a:r>
              <a:rPr lang="en-US" i="1" dirty="0"/>
              <a:t>tie-breaker </a:t>
            </a:r>
            <a:r>
              <a:rPr lang="en-US" dirty="0"/>
              <a:t>for the MRV heuristic</a:t>
            </a:r>
          </a:p>
          <a:p>
            <a:pPr lvl="1">
              <a:spcAft>
                <a:spcPts val="4200"/>
              </a:spcAft>
            </a:pPr>
            <a:r>
              <a:rPr lang="en-US" dirty="0"/>
              <a:t>If there are multiple variables with the same minimal number of possible values, choose the one that affects the most others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E537A9D2-707A-AC4F-BD8F-E60C73BDAEEB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5060D55-E41D-47F3-DD00-E46EFBC3DEF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1000" y="2730185"/>
            <a:ext cx="1574800" cy="13084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349C9A0-3B2A-1524-794D-A24B807301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82900" y="2777668"/>
            <a:ext cx="1460499" cy="12134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81DFAAB-DC02-C404-6B5A-7B9436E30E0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245100" y="2777668"/>
            <a:ext cx="1460499" cy="12134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2A2837D-CA41-A68D-9669-264CFA7B18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454900" y="2777668"/>
            <a:ext cx="1460499" cy="1213450"/>
          </a:xfrm>
          <a:prstGeom prst="rect">
            <a:avLst/>
          </a:prstGeom>
        </p:spPr>
      </p:pic>
      <p:sp>
        <p:nvSpPr>
          <p:cNvPr id="22" name="Right Arrow 21">
            <a:extLst>
              <a:ext uri="{FF2B5EF4-FFF2-40B4-BE49-F238E27FC236}">
                <a16:creationId xmlns:a16="http://schemas.microsoft.com/office/drawing/2014/main" id="{DC5F34A6-C2D2-EA71-390B-A4D4669C1E1D}"/>
              </a:ext>
            </a:extLst>
          </p:cNvPr>
          <p:cNvSpPr/>
          <p:nvPr/>
        </p:nvSpPr>
        <p:spPr>
          <a:xfrm>
            <a:off x="2133600" y="3155793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C9D38228-A156-61D2-F314-6F6A7870BF21}"/>
              </a:ext>
            </a:extLst>
          </p:cNvPr>
          <p:cNvSpPr/>
          <p:nvPr/>
        </p:nvSpPr>
        <p:spPr>
          <a:xfrm>
            <a:off x="4495800" y="3155793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F2621BB0-B24F-EBE0-07D7-E63288CF79F1}"/>
              </a:ext>
            </a:extLst>
          </p:cNvPr>
          <p:cNvSpPr/>
          <p:nvPr/>
        </p:nvSpPr>
        <p:spPr>
          <a:xfrm>
            <a:off x="6858000" y="3155793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Constraining Value</a:t>
            </a:r>
          </a:p>
        </p:txBody>
      </p:sp>
      <p:sp>
        <p:nvSpPr>
          <p:cNvPr id="310275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15600"/>
              </a:spcAft>
            </a:pPr>
            <a:r>
              <a:rPr lang="en-US" sz="2400" dirty="0"/>
              <a:t>Given a variable, choose value that </a:t>
            </a:r>
            <a:r>
              <a:rPr lang="en-US" sz="2400" i="1" dirty="0"/>
              <a:t>rules out the fewest </a:t>
            </a:r>
            <a:r>
              <a:rPr lang="en-US" sz="2400" dirty="0"/>
              <a:t>values for the </a:t>
            </a:r>
            <a:r>
              <a:rPr lang="en-US" sz="2400" i="1" dirty="0"/>
              <a:t>remaining</a:t>
            </a:r>
            <a:r>
              <a:rPr lang="en-US" sz="2400" dirty="0"/>
              <a:t> variables:</a:t>
            </a:r>
          </a:p>
          <a:p>
            <a:r>
              <a:rPr lang="en-US" sz="2400" dirty="0"/>
              <a:t>While the other heuristics try to restrict search space to find dead-ends </a:t>
            </a:r>
            <a:r>
              <a:rPr lang="en-US" sz="2400" i="1" dirty="0"/>
              <a:t>faster</a:t>
            </a:r>
            <a:r>
              <a:rPr lang="en-US" sz="2400" dirty="0"/>
              <a:t>, this one does the opposite:  it leaves the remaining search space as </a:t>
            </a:r>
            <a:r>
              <a:rPr lang="en-US" sz="2400" i="1" dirty="0"/>
              <a:t>open</a:t>
            </a:r>
            <a:r>
              <a:rPr lang="en-US" sz="2400" b="1" i="1" dirty="0"/>
              <a:t> </a:t>
            </a:r>
            <a:r>
              <a:rPr lang="en-US" sz="2400" dirty="0"/>
              <a:t>as possible, so we don’t explore </a:t>
            </a:r>
            <a:r>
              <a:rPr lang="en-US" sz="2400" i="1" dirty="0"/>
              <a:t>obvious</a:t>
            </a:r>
            <a:r>
              <a:rPr lang="en-US" sz="2400" dirty="0"/>
              <a:t> failures too often</a:t>
            </a:r>
          </a:p>
          <a:p>
            <a:r>
              <a:rPr lang="en-US" dirty="0"/>
              <a:t>Combining these three heuristics together makes puzzles with sizes ≈ </a:t>
            </a:r>
            <a:r>
              <a:rPr lang="en-US" dirty="0">
                <a:latin typeface="Bookman Old Style"/>
                <a:cs typeface="Bookman Old Style"/>
              </a:rPr>
              <a:t>1,000-Q</a:t>
            </a:r>
            <a:r>
              <a:rPr lang="en-US" dirty="0"/>
              <a:t>ueens a feasible goal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58544AB4-C8B7-D74A-9E28-CB077322155A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D2DDC30-CE57-3638-E10C-D93808C1D6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1000" y="2272985"/>
            <a:ext cx="1574800" cy="13084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4DBF5F-4865-6681-1CA8-BE53B322E6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882900" y="2320468"/>
            <a:ext cx="1460499" cy="121344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A60A95F-E710-5132-E14A-FE80475878B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245100" y="2320468"/>
            <a:ext cx="1460499" cy="121344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A3410C9-38EA-98D0-3522-DF5EBFE7DFF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510522" y="1666260"/>
            <a:ext cx="1460499" cy="1213449"/>
          </a:xfrm>
          <a:prstGeom prst="rect">
            <a:avLst/>
          </a:prstGeom>
        </p:spPr>
      </p:pic>
      <p:sp>
        <p:nvSpPr>
          <p:cNvPr id="23" name="Right Arrow 22">
            <a:extLst>
              <a:ext uri="{FF2B5EF4-FFF2-40B4-BE49-F238E27FC236}">
                <a16:creationId xmlns:a16="http://schemas.microsoft.com/office/drawing/2014/main" id="{4B156254-E333-5885-B97C-90F4F8E3DECD}"/>
              </a:ext>
            </a:extLst>
          </p:cNvPr>
          <p:cNvSpPr/>
          <p:nvPr/>
        </p:nvSpPr>
        <p:spPr>
          <a:xfrm>
            <a:off x="2133600" y="2698593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E3175175-1040-CA6C-B421-E7E8F2FBEFC0}"/>
              </a:ext>
            </a:extLst>
          </p:cNvPr>
          <p:cNvSpPr/>
          <p:nvPr/>
        </p:nvSpPr>
        <p:spPr>
          <a:xfrm>
            <a:off x="4495800" y="2698593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3F7CF78B-9ADE-33F7-391C-3165122B19E4}"/>
              </a:ext>
            </a:extLst>
          </p:cNvPr>
          <p:cNvSpPr/>
          <p:nvPr/>
        </p:nvSpPr>
        <p:spPr>
          <a:xfrm rot="20057325">
            <a:off x="6841361" y="2474294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5F6402D-9DD2-619A-CAA3-D5008C95A1A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7510522" y="2879709"/>
            <a:ext cx="1460498" cy="1213449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CA2481CA-66A7-A0C9-4753-48587EAEB4AE}"/>
              </a:ext>
            </a:extLst>
          </p:cNvPr>
          <p:cNvSpPr/>
          <p:nvPr/>
        </p:nvSpPr>
        <p:spPr>
          <a:xfrm rot="1755947">
            <a:off x="6877099" y="3070705"/>
            <a:ext cx="533400" cy="304800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2C631B-D2D4-A1A7-5A01-3C2FE0B1D13A}"/>
              </a:ext>
            </a:extLst>
          </p:cNvPr>
          <p:cNvSpPr txBox="1"/>
          <p:nvPr/>
        </p:nvSpPr>
        <p:spPr>
          <a:xfrm>
            <a:off x="7696200" y="1695271"/>
            <a:ext cx="1141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X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275" grpId="0" uiExpand="1" build="p"/>
      <p:bldP spid="25" grpId="0" animBg="1"/>
      <p:bldP spid="14" grpId="0" animBg="1"/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4453BB-F1A5-7B46-693E-C6B612FC5DAA}"/>
              </a:ext>
            </a:extLst>
          </p:cNvPr>
          <p:cNvGrpSpPr/>
          <p:nvPr/>
        </p:nvGrpSpPr>
        <p:grpSpPr>
          <a:xfrm>
            <a:off x="304800" y="1336992"/>
            <a:ext cx="6248400" cy="4184015"/>
            <a:chOff x="304800" y="1149985"/>
            <a:chExt cx="6248400" cy="4184015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55931AD-B2DB-CFBF-B712-681473473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556" y="1295400"/>
              <a:ext cx="6044163" cy="395863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5EF0B49-F479-8850-4460-1D7E5491F5F1}"/>
                </a:ext>
              </a:extLst>
            </p:cNvPr>
            <p:cNvSpPr/>
            <p:nvPr/>
          </p:nvSpPr>
          <p:spPr>
            <a:xfrm>
              <a:off x="304800" y="1149985"/>
              <a:ext cx="6248400" cy="4184015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02082" name="Rectangle 1026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Improvements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91400" y="6353175"/>
            <a:ext cx="993775" cy="365125"/>
          </a:xfrm>
        </p:spPr>
        <p:txBody>
          <a:bodyPr/>
          <a:lstStyle/>
          <a:p>
            <a:fld id="{9FFE1B09-F82F-1444-9E54-CCBEB112911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1143000" y="3505200"/>
            <a:ext cx="4069080" cy="731520"/>
          </a:xfrm>
          <a:prstGeom prst="roundRect">
            <a:avLst/>
          </a:prstGeom>
          <a:noFill/>
          <a:ln w="19050">
            <a:solidFill>
              <a:schemeClr val="accent3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562600" y="3200399"/>
            <a:ext cx="3429000" cy="23206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>
              <a:spcAft>
                <a:spcPts val="1200"/>
              </a:spcAft>
            </a:pPr>
            <a:r>
              <a:rPr lang="en-US" sz="1800" dirty="0"/>
              <a:t>In simplest possible version, this step </a:t>
            </a:r>
            <a:r>
              <a:rPr lang="en-US" sz="1800" i="1" dirty="0"/>
              <a:t>does nothing </a:t>
            </a:r>
            <a:r>
              <a:rPr lang="en-US" sz="1800" dirty="0"/>
              <a:t>(can be deleted).</a:t>
            </a:r>
          </a:p>
          <a:p>
            <a:r>
              <a:rPr lang="en-US" sz="1800" dirty="0"/>
              <a:t>Instead, every time we add a new value-assignment, we can do some </a:t>
            </a:r>
            <a:r>
              <a:rPr lang="en-US" sz="1800" dirty="0">
                <a:solidFill>
                  <a:schemeClr val="accent3"/>
                </a:solidFill>
              </a:rPr>
              <a:t>reasoning</a:t>
            </a:r>
            <a:r>
              <a:rPr lang="en-US" sz="1800" dirty="0"/>
              <a:t> to determine what sorts of other assignments are or are not still possible</a:t>
            </a:r>
          </a:p>
        </p:txBody>
      </p:sp>
      <p:cxnSp>
        <p:nvCxnSpPr>
          <p:cNvPr id="16" name="Straight Arrow Connector 15"/>
          <p:cNvCxnSpPr>
            <a:cxnSpLocks/>
          </p:cNvCxnSpPr>
          <p:nvPr/>
        </p:nvCxnSpPr>
        <p:spPr>
          <a:xfrm flipH="1">
            <a:off x="5181600" y="3810000"/>
            <a:ext cx="381000" cy="0"/>
          </a:xfrm>
          <a:prstGeom prst="straightConnector1">
            <a:avLst/>
          </a:prstGeom>
          <a:ln w="25400">
            <a:solidFill>
              <a:schemeClr val="accent3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D4389BB-1BBE-8A5E-C028-BD5749397044}"/>
              </a:ext>
            </a:extLst>
          </p:cNvPr>
          <p:cNvSpPr/>
          <p:nvPr/>
        </p:nvSpPr>
        <p:spPr>
          <a:xfrm>
            <a:off x="6781800" y="342900"/>
            <a:ext cx="19812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Image source: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hlinkClick r:id="rId4"/>
              </a:rPr>
              <a:t>Russell &amp; Norvig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(2021)</a:t>
            </a:r>
          </a:p>
        </p:txBody>
      </p:sp>
    </p:spTree>
    <p:extLst>
      <p:ext uri="{BB962C8B-B14F-4D97-AF65-F5344CB8AC3E}">
        <p14:creationId xmlns:p14="http://schemas.microsoft.com/office/powerpoint/2010/main" val="644547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Propagation</a:t>
            </a:r>
          </a:p>
        </p:txBody>
      </p:sp>
      <p:sp>
        <p:nvSpPr>
          <p:cNvPr id="88" name="Content Placeholder 87"/>
          <p:cNvSpPr>
            <a:spLocks noGrp="1"/>
          </p:cNvSpPr>
          <p:nvPr>
            <p:ph sz="quarter" idx="2"/>
          </p:nvPr>
        </p:nvSpPr>
        <p:spPr>
          <a:xfrm>
            <a:off x="457200" y="1219200"/>
            <a:ext cx="8229600" cy="1600200"/>
          </a:xfrm>
        </p:spPr>
        <p:txBody>
          <a:bodyPr/>
          <a:lstStyle/>
          <a:p>
            <a:r>
              <a:rPr lang="en-US" dirty="0"/>
              <a:t>The process of determining how the possible values of one variable affect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/>
              <a:t>the possible values of other variables</a:t>
            </a:r>
          </a:p>
          <a:p>
            <a:endParaRPr lang="en-US" dirty="0"/>
          </a:p>
        </p:txBody>
      </p:sp>
      <p:sp>
        <p:nvSpPr>
          <p:cNvPr id="82" name="Footer Placeholder 8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Artificial Intelligence (CS 131)</a:t>
            </a:r>
            <a:endParaRPr lang="en-US" dirty="0"/>
          </a:p>
        </p:txBody>
      </p:sp>
      <p:sp>
        <p:nvSpPr>
          <p:cNvPr id="80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0BBEAE6-B9A1-874E-A026-C8C65D9913B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71014" name="Rectangle 6"/>
          <p:cNvSpPr>
            <a:spLocks noChangeArrowheads="1"/>
          </p:cNvSpPr>
          <p:nvPr/>
        </p:nvSpPr>
        <p:spPr bwMode="auto">
          <a:xfrm>
            <a:off x="3581400" y="2362200"/>
            <a:ext cx="2438400" cy="2438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15" name="Rectangle 7"/>
          <p:cNvSpPr>
            <a:spLocks noChangeArrowheads="1"/>
          </p:cNvSpPr>
          <p:nvPr/>
        </p:nvSpPr>
        <p:spPr bwMode="auto">
          <a:xfrm>
            <a:off x="5715000" y="2362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16" name="Rectangle 8"/>
          <p:cNvSpPr>
            <a:spLocks noChangeArrowheads="1"/>
          </p:cNvSpPr>
          <p:nvPr/>
        </p:nvSpPr>
        <p:spPr bwMode="auto">
          <a:xfrm>
            <a:off x="4800600" y="2667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17" name="Rectangle 9"/>
          <p:cNvSpPr>
            <a:spLocks noChangeArrowheads="1"/>
          </p:cNvSpPr>
          <p:nvPr/>
        </p:nvSpPr>
        <p:spPr bwMode="auto">
          <a:xfrm>
            <a:off x="5410200" y="32766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18" name="Rectangle 10"/>
          <p:cNvSpPr>
            <a:spLocks noChangeArrowheads="1"/>
          </p:cNvSpPr>
          <p:nvPr/>
        </p:nvSpPr>
        <p:spPr bwMode="auto">
          <a:xfrm>
            <a:off x="5105400" y="2362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19" name="Rectangle 11"/>
          <p:cNvSpPr>
            <a:spLocks noChangeArrowheads="1"/>
          </p:cNvSpPr>
          <p:nvPr/>
        </p:nvSpPr>
        <p:spPr bwMode="auto">
          <a:xfrm>
            <a:off x="5715000" y="2971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0" name="Rectangle 12"/>
          <p:cNvSpPr>
            <a:spLocks noChangeArrowheads="1"/>
          </p:cNvSpPr>
          <p:nvPr/>
        </p:nvSpPr>
        <p:spPr bwMode="auto">
          <a:xfrm>
            <a:off x="5410200" y="2667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1" name="Rectangle 13"/>
          <p:cNvSpPr>
            <a:spLocks noChangeArrowheads="1"/>
          </p:cNvSpPr>
          <p:nvPr/>
        </p:nvSpPr>
        <p:spPr bwMode="auto">
          <a:xfrm>
            <a:off x="5105400" y="2971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2" name="Rectangle 14"/>
          <p:cNvSpPr>
            <a:spLocks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3" name="Rectangle 15"/>
          <p:cNvSpPr>
            <a:spLocks noChangeArrowheads="1"/>
          </p:cNvSpPr>
          <p:nvPr/>
        </p:nvSpPr>
        <p:spPr bwMode="auto">
          <a:xfrm>
            <a:off x="4495800" y="35814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4" name="Rectangle 16"/>
          <p:cNvSpPr>
            <a:spLocks noChangeArrowheads="1"/>
          </p:cNvSpPr>
          <p:nvPr/>
        </p:nvSpPr>
        <p:spPr bwMode="auto">
          <a:xfrm>
            <a:off x="4191000" y="3886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5" name="Rectangle 17"/>
          <p:cNvSpPr>
            <a:spLocks noChangeArrowheads="1"/>
          </p:cNvSpPr>
          <p:nvPr/>
        </p:nvSpPr>
        <p:spPr bwMode="auto">
          <a:xfrm>
            <a:off x="3886200" y="4191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6" name="Rectangle 18"/>
          <p:cNvSpPr>
            <a:spLocks noChangeArrowheads="1"/>
          </p:cNvSpPr>
          <p:nvPr/>
        </p:nvSpPr>
        <p:spPr bwMode="auto">
          <a:xfrm>
            <a:off x="3581400" y="4495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7" name="Rectangle 19"/>
          <p:cNvSpPr>
            <a:spLocks noChangeArrowheads="1"/>
          </p:cNvSpPr>
          <p:nvPr/>
        </p:nvSpPr>
        <p:spPr bwMode="auto">
          <a:xfrm>
            <a:off x="3886200" y="35814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8" name="Rectangle 20"/>
          <p:cNvSpPr>
            <a:spLocks noChangeArrowheads="1"/>
          </p:cNvSpPr>
          <p:nvPr/>
        </p:nvSpPr>
        <p:spPr bwMode="auto">
          <a:xfrm>
            <a:off x="4191000" y="32766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29" name="Rectangle 21"/>
          <p:cNvSpPr>
            <a:spLocks noChangeArrowheads="1"/>
          </p:cNvSpPr>
          <p:nvPr/>
        </p:nvSpPr>
        <p:spPr bwMode="auto">
          <a:xfrm>
            <a:off x="4495800" y="2971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0" name="Rectangle 22"/>
          <p:cNvSpPr>
            <a:spLocks noChangeArrowheads="1"/>
          </p:cNvSpPr>
          <p:nvPr/>
        </p:nvSpPr>
        <p:spPr bwMode="auto">
          <a:xfrm>
            <a:off x="4191000" y="4495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1" name="Rectangle 23"/>
          <p:cNvSpPr>
            <a:spLocks noChangeArrowheads="1"/>
          </p:cNvSpPr>
          <p:nvPr/>
        </p:nvSpPr>
        <p:spPr bwMode="auto">
          <a:xfrm>
            <a:off x="4495800" y="4191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2" name="Rectangle 24"/>
          <p:cNvSpPr>
            <a:spLocks noChangeArrowheads="1"/>
          </p:cNvSpPr>
          <p:nvPr/>
        </p:nvSpPr>
        <p:spPr bwMode="auto">
          <a:xfrm>
            <a:off x="4800600" y="3886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3" name="Rectangle 25"/>
          <p:cNvSpPr>
            <a:spLocks noChangeArrowheads="1"/>
          </p:cNvSpPr>
          <p:nvPr/>
        </p:nvSpPr>
        <p:spPr bwMode="auto">
          <a:xfrm>
            <a:off x="5105400" y="35814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4" name="Rectangle 26"/>
          <p:cNvSpPr>
            <a:spLocks noChangeArrowheads="1"/>
          </p:cNvSpPr>
          <p:nvPr/>
        </p:nvSpPr>
        <p:spPr bwMode="auto">
          <a:xfrm>
            <a:off x="3581400" y="32766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5" name="Rectangle 27"/>
          <p:cNvSpPr>
            <a:spLocks noChangeArrowheads="1"/>
          </p:cNvSpPr>
          <p:nvPr/>
        </p:nvSpPr>
        <p:spPr bwMode="auto">
          <a:xfrm>
            <a:off x="4495800" y="2362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6" name="Rectangle 28"/>
          <p:cNvSpPr>
            <a:spLocks noChangeArrowheads="1"/>
          </p:cNvSpPr>
          <p:nvPr/>
        </p:nvSpPr>
        <p:spPr bwMode="auto">
          <a:xfrm>
            <a:off x="3886200" y="2362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7" name="Rectangle 29"/>
          <p:cNvSpPr>
            <a:spLocks noChangeArrowheads="1"/>
          </p:cNvSpPr>
          <p:nvPr/>
        </p:nvSpPr>
        <p:spPr bwMode="auto">
          <a:xfrm>
            <a:off x="4191000" y="2667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8" name="Rectangle 30"/>
          <p:cNvSpPr>
            <a:spLocks noChangeArrowheads="1"/>
          </p:cNvSpPr>
          <p:nvPr/>
        </p:nvSpPr>
        <p:spPr bwMode="auto">
          <a:xfrm>
            <a:off x="3581400" y="2667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39" name="Rectangle 31"/>
          <p:cNvSpPr>
            <a:spLocks noChangeArrowheads="1"/>
          </p:cNvSpPr>
          <p:nvPr/>
        </p:nvSpPr>
        <p:spPr bwMode="auto">
          <a:xfrm>
            <a:off x="3886200" y="2971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0" name="Rectangle 32"/>
          <p:cNvSpPr>
            <a:spLocks noChangeArrowheads="1"/>
          </p:cNvSpPr>
          <p:nvPr/>
        </p:nvSpPr>
        <p:spPr bwMode="auto">
          <a:xfrm>
            <a:off x="3581400" y="3886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1" name="Rectangle 33"/>
          <p:cNvSpPr>
            <a:spLocks noChangeArrowheads="1"/>
          </p:cNvSpPr>
          <p:nvPr/>
        </p:nvSpPr>
        <p:spPr bwMode="auto">
          <a:xfrm>
            <a:off x="5715000" y="4191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2" name="Rectangle 34"/>
          <p:cNvSpPr>
            <a:spLocks noChangeArrowheads="1"/>
          </p:cNvSpPr>
          <p:nvPr/>
        </p:nvSpPr>
        <p:spPr bwMode="auto">
          <a:xfrm>
            <a:off x="5715000" y="35814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3" name="Rectangle 35"/>
          <p:cNvSpPr>
            <a:spLocks noChangeArrowheads="1"/>
          </p:cNvSpPr>
          <p:nvPr/>
        </p:nvSpPr>
        <p:spPr bwMode="auto">
          <a:xfrm>
            <a:off x="5410200" y="38862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4" name="Rectangle 36"/>
          <p:cNvSpPr>
            <a:spLocks noChangeArrowheads="1"/>
          </p:cNvSpPr>
          <p:nvPr/>
        </p:nvSpPr>
        <p:spPr bwMode="auto">
          <a:xfrm>
            <a:off x="5410200" y="4495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5" name="Rectangle 37"/>
          <p:cNvSpPr>
            <a:spLocks noChangeArrowheads="1"/>
          </p:cNvSpPr>
          <p:nvPr/>
        </p:nvSpPr>
        <p:spPr bwMode="auto">
          <a:xfrm>
            <a:off x="5105400" y="41910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6" name="Rectangle 38"/>
          <p:cNvSpPr>
            <a:spLocks noChangeArrowheads="1"/>
          </p:cNvSpPr>
          <p:nvPr/>
        </p:nvSpPr>
        <p:spPr bwMode="auto">
          <a:xfrm>
            <a:off x="4800600" y="4495800"/>
            <a:ext cx="304800" cy="304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7" name="AutoShape 39"/>
          <p:cNvSpPr>
            <a:spLocks noChangeArrowheads="1"/>
          </p:cNvSpPr>
          <p:nvPr/>
        </p:nvSpPr>
        <p:spPr bwMode="auto">
          <a:xfrm>
            <a:off x="3581400" y="3581400"/>
            <a:ext cx="304800" cy="304800"/>
          </a:xfrm>
          <a:prstGeom prst="star4">
            <a:avLst>
              <a:gd name="adj" fmla="val 12500"/>
            </a:avLst>
          </a:prstGeom>
          <a:solidFill>
            <a:schemeClr val="accent3"/>
          </a:solidFill>
          <a:ln w="9525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48" name="AutoShape 40"/>
          <p:cNvSpPr>
            <a:spLocks noChangeArrowheads="1"/>
          </p:cNvSpPr>
          <p:nvPr/>
        </p:nvSpPr>
        <p:spPr bwMode="auto">
          <a:xfrm>
            <a:off x="3886200" y="2971800"/>
            <a:ext cx="304800" cy="304800"/>
          </a:xfrm>
          <a:prstGeom prst="star4">
            <a:avLst>
              <a:gd name="adj" fmla="val 12500"/>
            </a:avLst>
          </a:prstGeom>
          <a:solidFill>
            <a:schemeClr val="accent3"/>
          </a:solidFill>
          <a:ln w="9525">
            <a:solidFill>
              <a:schemeClr val="accent3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53" name="Oval 45"/>
          <p:cNvSpPr>
            <a:spLocks noChangeArrowheads="1"/>
          </p:cNvSpPr>
          <p:nvPr/>
        </p:nvSpPr>
        <p:spPr bwMode="auto">
          <a:xfrm>
            <a:off x="3581400" y="38862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3581400" y="2667000"/>
            <a:ext cx="1219200" cy="2133600"/>
            <a:chOff x="685800" y="2971800"/>
            <a:chExt cx="1219200" cy="2133600"/>
          </a:xfrm>
        </p:grpSpPr>
        <p:sp>
          <p:nvSpPr>
            <p:cNvPr id="171051" name="Oval 43"/>
            <p:cNvSpPr>
              <a:spLocks noChangeArrowheads="1"/>
            </p:cNvSpPr>
            <p:nvPr/>
          </p:nvSpPr>
          <p:spPr bwMode="auto">
            <a:xfrm>
              <a:off x="685800" y="4800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58" name="Oval 50"/>
            <p:cNvSpPr>
              <a:spLocks noChangeArrowheads="1"/>
            </p:cNvSpPr>
            <p:nvPr/>
          </p:nvSpPr>
          <p:spPr bwMode="auto">
            <a:xfrm>
              <a:off x="1600200" y="4800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60" name="Oval 52"/>
            <p:cNvSpPr>
              <a:spLocks noChangeArrowheads="1"/>
            </p:cNvSpPr>
            <p:nvPr/>
          </p:nvSpPr>
          <p:spPr bwMode="auto">
            <a:xfrm>
              <a:off x="1600200" y="2971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1063" name="Oval 55"/>
          <p:cNvSpPr>
            <a:spLocks noChangeArrowheads="1"/>
          </p:cNvSpPr>
          <p:nvPr/>
        </p:nvSpPr>
        <p:spPr bwMode="auto">
          <a:xfrm>
            <a:off x="5715000" y="3581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64" name="Oval 56"/>
          <p:cNvSpPr>
            <a:spLocks noChangeArrowheads="1"/>
          </p:cNvSpPr>
          <p:nvPr/>
        </p:nvSpPr>
        <p:spPr bwMode="auto">
          <a:xfrm>
            <a:off x="5410200" y="3581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065" name="Oval 57"/>
          <p:cNvSpPr>
            <a:spLocks noChangeArrowheads="1"/>
          </p:cNvSpPr>
          <p:nvPr/>
        </p:nvSpPr>
        <p:spPr bwMode="auto">
          <a:xfrm>
            <a:off x="5105400" y="35814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4" name="Group 93"/>
          <p:cNvGrpSpPr/>
          <p:nvPr/>
        </p:nvGrpSpPr>
        <p:grpSpPr>
          <a:xfrm>
            <a:off x="3581400" y="3581400"/>
            <a:ext cx="914400" cy="914400"/>
            <a:chOff x="685800" y="3886200"/>
            <a:chExt cx="914400" cy="914400"/>
          </a:xfrm>
        </p:grpSpPr>
        <p:sp>
          <p:nvSpPr>
            <p:cNvPr id="171052" name="Oval 44"/>
            <p:cNvSpPr>
              <a:spLocks noChangeArrowheads="1"/>
            </p:cNvSpPr>
            <p:nvPr/>
          </p:nvSpPr>
          <p:spPr bwMode="auto">
            <a:xfrm>
              <a:off x="685800" y="4495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59" name="Oval 51"/>
            <p:cNvSpPr>
              <a:spLocks noChangeArrowheads="1"/>
            </p:cNvSpPr>
            <p:nvPr/>
          </p:nvSpPr>
          <p:spPr bwMode="auto">
            <a:xfrm>
              <a:off x="1295400" y="4495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68" name="Oval 60"/>
            <p:cNvSpPr>
              <a:spLocks noChangeArrowheads="1"/>
            </p:cNvSpPr>
            <p:nvPr/>
          </p:nvSpPr>
          <p:spPr bwMode="auto">
            <a:xfrm>
              <a:off x="1295400" y="38862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3581400" y="2362200"/>
            <a:ext cx="1524000" cy="1524000"/>
            <a:chOff x="685800" y="2667000"/>
            <a:chExt cx="1524000" cy="1524000"/>
          </a:xfrm>
        </p:grpSpPr>
        <p:sp>
          <p:nvSpPr>
            <p:cNvPr id="171057" name="Oval 49"/>
            <p:cNvSpPr>
              <a:spLocks noChangeArrowheads="1"/>
            </p:cNvSpPr>
            <p:nvPr/>
          </p:nvSpPr>
          <p:spPr bwMode="auto">
            <a:xfrm>
              <a:off x="685800" y="26670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/>
            <p:cNvGrpSpPr/>
            <p:nvPr/>
          </p:nvGrpSpPr>
          <p:grpSpPr>
            <a:xfrm>
              <a:off x="1905000" y="2667000"/>
              <a:ext cx="304800" cy="1524000"/>
              <a:chOff x="1905000" y="2667000"/>
              <a:chExt cx="304800" cy="1524000"/>
            </a:xfrm>
          </p:grpSpPr>
          <p:sp>
            <p:nvSpPr>
              <p:cNvPr id="171066" name="Oval 58"/>
              <p:cNvSpPr>
                <a:spLocks noChangeArrowheads="1"/>
              </p:cNvSpPr>
              <p:nvPr/>
            </p:nvSpPr>
            <p:spPr bwMode="auto">
              <a:xfrm>
                <a:off x="1905000" y="3886200"/>
                <a:ext cx="304800" cy="304800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070" name="Oval 62"/>
              <p:cNvSpPr>
                <a:spLocks noChangeArrowheads="1"/>
              </p:cNvSpPr>
              <p:nvPr/>
            </p:nvSpPr>
            <p:spPr bwMode="auto">
              <a:xfrm>
                <a:off x="1905000" y="2667000"/>
                <a:ext cx="304800" cy="304800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86" name="Group 85"/>
          <p:cNvGrpSpPr/>
          <p:nvPr/>
        </p:nvGrpSpPr>
        <p:grpSpPr>
          <a:xfrm>
            <a:off x="3581400" y="2667000"/>
            <a:ext cx="914400" cy="914400"/>
            <a:chOff x="685800" y="2971800"/>
            <a:chExt cx="914400" cy="914400"/>
          </a:xfrm>
        </p:grpSpPr>
        <p:sp>
          <p:nvSpPr>
            <p:cNvPr id="171054" name="Oval 46"/>
            <p:cNvSpPr>
              <a:spLocks noChangeArrowheads="1"/>
            </p:cNvSpPr>
            <p:nvPr/>
          </p:nvSpPr>
          <p:spPr bwMode="auto">
            <a:xfrm>
              <a:off x="685800" y="35814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55" name="Oval 47"/>
            <p:cNvSpPr>
              <a:spLocks noChangeArrowheads="1"/>
            </p:cNvSpPr>
            <p:nvPr/>
          </p:nvSpPr>
          <p:spPr bwMode="auto">
            <a:xfrm>
              <a:off x="6858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56" name="Oval 48"/>
            <p:cNvSpPr>
              <a:spLocks noChangeArrowheads="1"/>
            </p:cNvSpPr>
            <p:nvPr/>
          </p:nvSpPr>
          <p:spPr bwMode="auto">
            <a:xfrm>
              <a:off x="685800" y="2971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61" name="Oval 53"/>
            <p:cNvSpPr>
              <a:spLocks noChangeArrowheads="1"/>
            </p:cNvSpPr>
            <p:nvPr/>
          </p:nvSpPr>
          <p:spPr bwMode="auto">
            <a:xfrm>
              <a:off x="12954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62" name="Oval 54"/>
            <p:cNvSpPr>
              <a:spLocks noChangeArrowheads="1"/>
            </p:cNvSpPr>
            <p:nvPr/>
          </p:nvSpPr>
          <p:spPr bwMode="auto">
            <a:xfrm>
              <a:off x="990600" y="35814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76" name="Oval 68"/>
            <p:cNvSpPr>
              <a:spLocks noChangeArrowheads="1"/>
            </p:cNvSpPr>
            <p:nvPr/>
          </p:nvSpPr>
          <p:spPr bwMode="auto">
            <a:xfrm>
              <a:off x="1295400" y="35814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78" name="Oval 70"/>
            <p:cNvSpPr>
              <a:spLocks noChangeArrowheads="1"/>
            </p:cNvSpPr>
            <p:nvPr/>
          </p:nvSpPr>
          <p:spPr bwMode="auto">
            <a:xfrm>
              <a:off x="1295400" y="2971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0" name="Oval 72"/>
            <p:cNvSpPr>
              <a:spLocks noChangeArrowheads="1"/>
            </p:cNvSpPr>
            <p:nvPr/>
          </p:nvSpPr>
          <p:spPr bwMode="auto">
            <a:xfrm>
              <a:off x="990600" y="2971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3886200" y="2362200"/>
            <a:ext cx="914400" cy="1524000"/>
            <a:chOff x="990600" y="2667000"/>
            <a:chExt cx="914400" cy="1524000"/>
          </a:xfrm>
        </p:grpSpPr>
        <p:sp>
          <p:nvSpPr>
            <p:cNvPr id="171050" name="Oval 42"/>
            <p:cNvSpPr>
              <a:spLocks noChangeArrowheads="1"/>
            </p:cNvSpPr>
            <p:nvPr/>
          </p:nvSpPr>
          <p:spPr bwMode="auto">
            <a:xfrm>
              <a:off x="990600" y="38862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67" name="Oval 59"/>
            <p:cNvSpPr>
              <a:spLocks noChangeArrowheads="1"/>
            </p:cNvSpPr>
            <p:nvPr/>
          </p:nvSpPr>
          <p:spPr bwMode="auto">
            <a:xfrm>
              <a:off x="1600200" y="38862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77" name="Oval 69"/>
            <p:cNvSpPr>
              <a:spLocks noChangeArrowheads="1"/>
            </p:cNvSpPr>
            <p:nvPr/>
          </p:nvSpPr>
          <p:spPr bwMode="auto">
            <a:xfrm>
              <a:off x="1600200" y="26670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79" name="Oval 71"/>
            <p:cNvSpPr>
              <a:spLocks noChangeArrowheads="1"/>
            </p:cNvSpPr>
            <p:nvPr/>
          </p:nvSpPr>
          <p:spPr bwMode="auto">
            <a:xfrm>
              <a:off x="990600" y="26670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3" name="Oval 75"/>
            <p:cNvSpPr>
              <a:spLocks noChangeArrowheads="1"/>
            </p:cNvSpPr>
            <p:nvPr/>
          </p:nvSpPr>
          <p:spPr bwMode="auto">
            <a:xfrm>
              <a:off x="16002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3886200" y="2971800"/>
            <a:ext cx="1219200" cy="1219200"/>
            <a:chOff x="990600" y="3276600"/>
            <a:chExt cx="1219200" cy="1219200"/>
          </a:xfrm>
        </p:grpSpPr>
        <p:sp>
          <p:nvSpPr>
            <p:cNvPr id="171069" name="Oval 61"/>
            <p:cNvSpPr>
              <a:spLocks noChangeArrowheads="1"/>
            </p:cNvSpPr>
            <p:nvPr/>
          </p:nvSpPr>
          <p:spPr bwMode="auto">
            <a:xfrm>
              <a:off x="990600" y="41910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75" name="Oval 67"/>
            <p:cNvSpPr>
              <a:spLocks noChangeArrowheads="1"/>
            </p:cNvSpPr>
            <p:nvPr/>
          </p:nvSpPr>
          <p:spPr bwMode="auto">
            <a:xfrm>
              <a:off x="1905000" y="41910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4" name="Oval 76"/>
            <p:cNvSpPr>
              <a:spLocks noChangeArrowheads="1"/>
            </p:cNvSpPr>
            <p:nvPr/>
          </p:nvSpPr>
          <p:spPr bwMode="auto">
            <a:xfrm>
              <a:off x="19050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3886200" y="2971800"/>
            <a:ext cx="1524000" cy="1524000"/>
            <a:chOff x="990600" y="3276600"/>
            <a:chExt cx="1524000" cy="1524000"/>
          </a:xfrm>
        </p:grpSpPr>
        <p:sp>
          <p:nvSpPr>
            <p:cNvPr id="171074" name="Oval 66"/>
            <p:cNvSpPr>
              <a:spLocks noChangeArrowheads="1"/>
            </p:cNvSpPr>
            <p:nvPr/>
          </p:nvSpPr>
          <p:spPr bwMode="auto">
            <a:xfrm>
              <a:off x="2209800" y="4495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2" name="Oval 74"/>
            <p:cNvSpPr>
              <a:spLocks noChangeArrowheads="1"/>
            </p:cNvSpPr>
            <p:nvPr/>
          </p:nvSpPr>
          <p:spPr bwMode="auto">
            <a:xfrm>
              <a:off x="990600" y="44958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5" name="Oval 77"/>
            <p:cNvSpPr>
              <a:spLocks noChangeArrowheads="1"/>
            </p:cNvSpPr>
            <p:nvPr/>
          </p:nvSpPr>
          <p:spPr bwMode="auto">
            <a:xfrm>
              <a:off x="22098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3886200" y="2971800"/>
            <a:ext cx="1828800" cy="1828800"/>
            <a:chOff x="990600" y="3276600"/>
            <a:chExt cx="1828800" cy="1828800"/>
          </a:xfrm>
        </p:grpSpPr>
        <p:sp>
          <p:nvSpPr>
            <p:cNvPr id="171073" name="Oval 65"/>
            <p:cNvSpPr>
              <a:spLocks noChangeArrowheads="1"/>
            </p:cNvSpPr>
            <p:nvPr/>
          </p:nvSpPr>
          <p:spPr bwMode="auto">
            <a:xfrm>
              <a:off x="2514600" y="4800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1" name="Oval 73"/>
            <p:cNvSpPr>
              <a:spLocks noChangeArrowheads="1"/>
            </p:cNvSpPr>
            <p:nvPr/>
          </p:nvSpPr>
          <p:spPr bwMode="auto">
            <a:xfrm>
              <a:off x="990600" y="4800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086" name="Oval 78"/>
            <p:cNvSpPr>
              <a:spLocks noChangeArrowheads="1"/>
            </p:cNvSpPr>
            <p:nvPr/>
          </p:nvSpPr>
          <p:spPr bwMode="auto">
            <a:xfrm>
              <a:off x="2514600" y="3276600"/>
              <a:ext cx="304800" cy="30480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1087" name="Oval 79"/>
          <p:cNvSpPr>
            <a:spLocks noChangeArrowheads="1"/>
          </p:cNvSpPr>
          <p:nvPr/>
        </p:nvSpPr>
        <p:spPr bwMode="auto">
          <a:xfrm>
            <a:off x="5715000" y="2971800"/>
            <a:ext cx="304800" cy="304800"/>
          </a:xfrm>
          <a:prstGeom prst="ellipse">
            <a:avLst/>
          </a:prstGeom>
          <a:solidFill>
            <a:srgbClr val="0000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2057400" y="5105400"/>
            <a:ext cx="5562600" cy="1066800"/>
          </a:xfrm>
          <a:prstGeom prst="rect">
            <a:avLst/>
          </a:prstGeom>
          <a:solidFill>
            <a:schemeClr val="bg1">
              <a:lumMod val="95000"/>
              <a:alpha val="33574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Given the current positions of the Queens (</a:t>
            </a:r>
            <a:r>
              <a:rPr lang="en-US" sz="2000" dirty="0">
                <a:solidFill>
                  <a:schemeClr val="accent3"/>
                </a:solidFill>
              </a:rPr>
              <a:t>red</a:t>
            </a:r>
            <a:r>
              <a:rPr lang="en-US" sz="2000" dirty="0">
                <a:solidFill>
                  <a:schemeClr val="tx2"/>
                </a:solidFill>
              </a:rPr>
              <a:t>), 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we can rule out others (</a:t>
            </a:r>
            <a:r>
              <a:rPr lang="en-US" sz="2000" dirty="0">
                <a:solidFill>
                  <a:srgbClr val="020000"/>
                </a:solidFill>
              </a:rPr>
              <a:t>black</a:t>
            </a:r>
            <a:r>
              <a:rPr lang="en-US" sz="2000" dirty="0">
                <a:solidFill>
                  <a:schemeClr val="tx2"/>
                </a:solidFill>
              </a:rPr>
              <a:t>) 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without even having to check them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047" grpId="0" animBg="1"/>
      <p:bldP spid="171048" grpId="0" animBg="1"/>
      <p:bldP spid="171053" grpId="0" animBg="1"/>
      <p:bldP spid="171063" grpId="0" animBg="1"/>
      <p:bldP spid="171064" grpId="0" animBg="1"/>
      <p:bldP spid="171065" grpId="0" animBg="1"/>
      <p:bldP spid="171087" grpId="0" animBg="1"/>
      <p:bldP spid="8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_lecs">
  <a:themeElements>
    <a:clrScheme name="Custom 15">
      <a:dk1>
        <a:srgbClr val="512C1D"/>
      </a:dk1>
      <a:lt1>
        <a:srgbClr val="FFFFFF"/>
      </a:lt1>
      <a:dk2>
        <a:srgbClr val="646469"/>
      </a:dk2>
      <a:lt2>
        <a:srgbClr val="DDE9EC"/>
      </a:lt2>
      <a:accent1>
        <a:srgbClr val="3071AE"/>
      </a:accent1>
      <a:accent2>
        <a:srgbClr val="3E8EDE"/>
      </a:accent2>
      <a:accent3>
        <a:srgbClr val="CB333B"/>
      </a:accent3>
      <a:accent4>
        <a:srgbClr val="566C11"/>
      </a:accent4>
      <a:accent5>
        <a:srgbClr val="61A60A"/>
      </a:accent5>
      <a:accent6>
        <a:srgbClr val="D35D00"/>
      </a:accent6>
      <a:hlink>
        <a:srgbClr val="CB333B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ＭＳ 明朝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>
        <a:noFill/>
        <a:ln w="19050">
          <a:solidFill>
            <a:schemeClr val="tx2">
              <a:lumMod val="75000"/>
            </a:schemeClr>
          </a:solidFill>
        </a:ln>
        <a:effectLst/>
      </a:spPr>
      <a:bodyPr rtlCol="0" anchor="ctr">
        <a:normAutofit fontScale="92500" lnSpcReduction="20000"/>
      </a:bodyPr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5400">
          <a:solidFill>
            <a:schemeClr val="accent1"/>
          </a:solidFill>
          <a:tailEnd type="triangle" w="lg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new_lecs.thmx</Template>
  <TotalTime>89974</TotalTime>
  <Words>1514</Words>
  <Application>Microsoft Macintosh PowerPoint</Application>
  <PresentationFormat>On-screen Show (4:3)</PresentationFormat>
  <Paragraphs>226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Bookman Old Style</vt:lpstr>
      <vt:lpstr>Gill Sans MT</vt:lpstr>
      <vt:lpstr>Helvetica</vt:lpstr>
      <vt:lpstr>Times New Roman</vt:lpstr>
      <vt:lpstr>Wingdings</vt:lpstr>
      <vt:lpstr>Wingdings 3</vt:lpstr>
      <vt:lpstr>new_lecs</vt:lpstr>
      <vt:lpstr>Lecture 07:  Constraint Satisfaction, II</vt:lpstr>
      <vt:lpstr>Review: CSPs &amp; Backtracking</vt:lpstr>
      <vt:lpstr>Improved Backtracking</vt:lpstr>
      <vt:lpstr>Variable and Value Ordering</vt:lpstr>
      <vt:lpstr>Most Constrained Variable</vt:lpstr>
      <vt:lpstr>Most Constraining Variable</vt:lpstr>
      <vt:lpstr>Least Constraining Value</vt:lpstr>
      <vt:lpstr>Further Improvements</vt:lpstr>
      <vt:lpstr>Constraint Propagation</vt:lpstr>
      <vt:lpstr>Forward Checking</vt:lpstr>
      <vt:lpstr>Forward Checking (Example)</vt:lpstr>
      <vt:lpstr>Constraint Propagation</vt:lpstr>
      <vt:lpstr>Arc Consistency</vt:lpstr>
      <vt:lpstr>Arc Consistency</vt:lpstr>
      <vt:lpstr>Arc Consistency</vt:lpstr>
      <vt:lpstr>Arc Consistency</vt:lpstr>
      <vt:lpstr>Arc Consistency</vt:lpstr>
      <vt:lpstr>AC-3 for Propagation</vt:lpstr>
      <vt:lpstr>AC-3 for Propagation</vt:lpstr>
      <vt:lpstr>Solving a CSP</vt:lpstr>
      <vt:lpstr>Another Approach: Local Search for CSPs</vt:lpstr>
    </vt:vector>
  </TitlesOfParts>
  <Company>University of Massachusetts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I: Introduction</dc:title>
  <dc:creator>Don Towsley</dc:creator>
  <cp:lastModifiedBy>Martin Allen</cp:lastModifiedBy>
  <cp:revision>2760</cp:revision>
  <cp:lastPrinted>2022-06-08T14:17:20Z</cp:lastPrinted>
  <dcterms:created xsi:type="dcterms:W3CDTF">2017-09-06T15:49:01Z</dcterms:created>
  <dcterms:modified xsi:type="dcterms:W3CDTF">2022-06-08T14:17:20Z</dcterms:modified>
</cp:coreProperties>
</file>

<file path=docProps/thumbnail.jpeg>
</file>